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5"/>
  </p:notesMasterIdLst>
  <p:handoutMasterIdLst>
    <p:handoutMasterId r:id="rId46"/>
  </p:handoutMasterIdLst>
  <p:sldIdLst>
    <p:sldId id="256" r:id="rId2"/>
    <p:sldId id="586" r:id="rId3"/>
    <p:sldId id="447" r:id="rId4"/>
    <p:sldId id="468" r:id="rId5"/>
    <p:sldId id="272" r:id="rId6"/>
    <p:sldId id="696" r:id="rId7"/>
    <p:sldId id="565" r:id="rId8"/>
    <p:sldId id="584" r:id="rId9"/>
    <p:sldId id="486" r:id="rId10"/>
    <p:sldId id="700" r:id="rId11"/>
    <p:sldId id="528" r:id="rId12"/>
    <p:sldId id="567" r:id="rId13"/>
    <p:sldId id="596" r:id="rId14"/>
    <p:sldId id="260" r:id="rId15"/>
    <p:sldId id="334" r:id="rId16"/>
    <p:sldId id="589" r:id="rId17"/>
    <p:sldId id="697" r:id="rId18"/>
    <p:sldId id="588" r:id="rId19"/>
    <p:sldId id="258" r:id="rId20"/>
    <p:sldId id="259" r:id="rId21"/>
    <p:sldId id="674" r:id="rId22"/>
    <p:sldId id="263" r:id="rId23"/>
    <p:sldId id="587" r:id="rId24"/>
    <p:sldId id="282" r:id="rId25"/>
    <p:sldId id="266" r:id="rId26"/>
    <p:sldId id="556" r:id="rId27"/>
    <p:sldId id="585" r:id="rId28"/>
    <p:sldId id="487" r:id="rId29"/>
    <p:sldId id="698" r:id="rId30"/>
    <p:sldId id="699" r:id="rId31"/>
    <p:sldId id="566" r:id="rId32"/>
    <p:sldId id="488" r:id="rId33"/>
    <p:sldId id="578" r:id="rId34"/>
    <p:sldId id="490" r:id="rId35"/>
    <p:sldId id="579" r:id="rId36"/>
    <p:sldId id="489" r:id="rId37"/>
    <p:sldId id="580" r:id="rId38"/>
    <p:sldId id="491" r:id="rId39"/>
    <p:sldId id="561" r:id="rId40"/>
    <p:sldId id="670" r:id="rId41"/>
    <p:sldId id="675" r:id="rId42"/>
    <p:sldId id="496" r:id="rId43"/>
    <p:sldId id="5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67A"/>
    <a:srgbClr val="DB4F29"/>
    <a:srgbClr val="0F4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86401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244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bynstrain\Documents\Business\CAT\Process%20Documents\VitalSignsGeneratorandCATMasterDataF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ynstrain\Documents\Business\CAT\Process%20Documents\VitalSignsGeneratorandCATMasterDataFi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emilycrabtree\Desktop\GENERATORS\VitalSignsGeneratorOn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14368755507715E-2"/>
          <c:y val="5.0847541789495805E-2"/>
          <c:w val="0.93095454556023427"/>
          <c:h val="0.90169640773372572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7415424"/>
        <c:axId val="107416960"/>
      </c:scatterChart>
      <c:valAx>
        <c:axId val="107415424"/>
        <c:scaling>
          <c:orientation val="minMax"/>
          <c:max val="100"/>
          <c:min val="0"/>
        </c:scaling>
        <c:delete val="0"/>
        <c:axPos val="b"/>
        <c:numFmt formatCode="0.00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07416960"/>
        <c:crossesAt val="50"/>
        <c:crossBetween val="midCat"/>
        <c:majorUnit val="10"/>
      </c:valAx>
      <c:valAx>
        <c:axId val="107416960"/>
        <c:scaling>
          <c:orientation val="minMax"/>
          <c:max val="100"/>
          <c:min val="0"/>
        </c:scaling>
        <c:delete val="0"/>
        <c:axPos val="l"/>
        <c:numFmt formatCode="0.00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07415424"/>
        <c:crossesAt val="50"/>
        <c:crossBetween val="midCat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28575">
      <a:noFill/>
      <a:prstDash val="solid"/>
    </a:ln>
  </c:spPr>
  <c:txPr>
    <a:bodyPr/>
    <a:lstStyle/>
    <a:p>
      <a:pPr>
        <a:defRPr sz="1200" b="0" i="0" u="none" strike="noStrike" baseline="0">
          <a:ln>
            <a:solidFill>
              <a:schemeClr val="accent4">
                <a:lumMod val="50000"/>
              </a:schemeClr>
            </a:solidFill>
          </a:ln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760869565217399E-2"/>
          <c:y val="3.4403708253866301E-2"/>
          <c:w val="0.92119565217393995"/>
          <c:h val="0.9334872839548999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5"/>
            <c:spPr>
              <a:solidFill>
                <a:srgbClr val="C0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STATS!$Q$134</c:f>
              <c:numCache>
                <c:formatCode>0</c:formatCode>
                <c:ptCount val="1"/>
                <c:pt idx="0">
                  <c:v>11.6</c:v>
                </c:pt>
              </c:numCache>
            </c:numRef>
          </c:xVal>
          <c:yVal>
            <c:numRef>
              <c:f>STATS!$Q$135</c:f>
              <c:numCache>
                <c:formatCode>0</c:formatCode>
                <c:ptCount val="1"/>
                <c:pt idx="0">
                  <c:v>39.4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98-B644-88DF-AB5AE7F7C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9305200"/>
        <c:axId val="1809307712"/>
      </c:scatterChart>
      <c:valAx>
        <c:axId val="1809305200"/>
        <c:scaling>
          <c:orientation val="minMax"/>
          <c:max val="100"/>
          <c:min val="0"/>
        </c:scaling>
        <c:delete val="0"/>
        <c:axPos val="b"/>
        <c:numFmt formatCode="0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809307712"/>
        <c:crossesAt val="50"/>
        <c:crossBetween val="midCat"/>
        <c:majorUnit val="10"/>
      </c:valAx>
      <c:valAx>
        <c:axId val="1809307712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809305200"/>
        <c:crossesAt val="50"/>
        <c:crossBetween val="midCat"/>
        <c:majorUnit val="10"/>
        <c:minorUnit val="2"/>
      </c:valAx>
      <c:spPr>
        <a:solidFill>
          <a:schemeClr val="bg1">
            <a:lumMod val="95000"/>
          </a:schemeClr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79980761281903E-2"/>
          <c:y val="0.18343248264286"/>
          <c:w val="0.89138902807901799"/>
          <c:h val="0.733729930571440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STATS!$Q$111</c:f>
              <c:strCache>
                <c:ptCount val="1"/>
                <c:pt idx="0">
                  <c:v>44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00-DFA4-694E-A4B2-6BB8CF4F1577}"/>
              </c:ext>
            </c:extLst>
          </c:dPt>
          <c:dPt>
            <c:idx val="1"/>
            <c:marker>
              <c:symbol val="circle"/>
              <c:size val="2"/>
            </c:marker>
            <c:bubble3D val="0"/>
            <c:extLst>
              <c:ext xmlns:c16="http://schemas.microsoft.com/office/drawing/2014/chart" uri="{C3380CC4-5D6E-409C-BE32-E72D297353CC}">
                <c16:uniqueId val="{00000001-DFA4-694E-A4B2-6BB8CF4F157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A4-694E-A4B2-6BB8CF4F157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STATS!$T$110:$T$111</c:f>
              <c:numCache>
                <c:formatCode>General</c:formatCode>
                <c:ptCount val="2"/>
                <c:pt idx="0">
                  <c:v>0</c:v>
                </c:pt>
                <c:pt idx="1">
                  <c:v>-0.13156435909228228</c:v>
                </c:pt>
              </c:numCache>
            </c:numRef>
          </c:xVal>
          <c:yVal>
            <c:numRef>
              <c:f>STATS!$S$110:$S$111</c:f>
              <c:numCache>
                <c:formatCode>General</c:formatCode>
                <c:ptCount val="2"/>
                <c:pt idx="0">
                  <c:v>0.15</c:v>
                </c:pt>
                <c:pt idx="1">
                  <c:v>0.99130763106950659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FA4-694E-A4B2-6BB8CF4F1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230128"/>
        <c:axId val="1870769632"/>
      </c:scatterChart>
      <c:valAx>
        <c:axId val="1947230128"/>
        <c:scaling>
          <c:orientation val="minMax"/>
          <c:max val="1.2"/>
          <c:min val="-1.2"/>
        </c:scaling>
        <c:delete val="1"/>
        <c:axPos val="b"/>
        <c:numFmt formatCode="General" sourceLinked="1"/>
        <c:majorTickMark val="out"/>
        <c:minorTickMark val="none"/>
        <c:tickLblPos val="nextTo"/>
        <c:crossAx val="1870769632"/>
        <c:crosses val="autoZero"/>
        <c:crossBetween val="midCat"/>
      </c:valAx>
      <c:valAx>
        <c:axId val="1870769632"/>
        <c:scaling>
          <c:orientation val="minMax"/>
          <c:max val="1.4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947230128"/>
        <c:crossesAt val="0"/>
        <c:crossBetween val="midCat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DFCF3-4980-4FF1-A7BC-7725DA9066D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3B4B72-75F6-4DC2-B0A3-8B004F1EE92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Satisfaction</a:t>
          </a:r>
        </a:p>
      </dgm:t>
    </dgm:pt>
    <dgm:pt modelId="{5516EA9F-0B91-4F5E-94E6-BF2C7EFBE85E}" type="parTrans" cxnId="{0561E304-8023-4162-8F88-B02E6C489E20}">
      <dgm:prSet/>
      <dgm:spPr/>
      <dgm:t>
        <a:bodyPr/>
        <a:lstStyle/>
        <a:p>
          <a:endParaRPr lang="en-US"/>
        </a:p>
      </dgm:t>
    </dgm:pt>
    <dgm:pt modelId="{3A59A1B4-F18A-415D-AD5C-57D5BD2E311E}" type="sibTrans" cxnId="{0561E304-8023-4162-8F88-B02E6C489E20}">
      <dgm:prSet/>
      <dgm:spPr/>
      <dgm:t>
        <a:bodyPr/>
        <a:lstStyle/>
        <a:p>
          <a:endParaRPr lang="en-US"/>
        </a:p>
      </dgm:t>
    </dgm:pt>
    <dgm:pt modelId="{ED2BA288-B9B9-40DB-8CB6-60EC473C218A}">
      <dgm:prSet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sz="3200" b="1" dirty="0"/>
            <a:t>Peace</a:t>
          </a:r>
        </a:p>
      </dgm:t>
    </dgm:pt>
    <dgm:pt modelId="{F94AE25D-77C1-4E53-B7C0-D42893CF23A7}" type="parTrans" cxnId="{00E46123-5001-4977-A33B-DA8736AA6C54}">
      <dgm:prSet/>
      <dgm:spPr/>
      <dgm:t>
        <a:bodyPr/>
        <a:lstStyle/>
        <a:p>
          <a:endParaRPr lang="en-US"/>
        </a:p>
      </dgm:t>
    </dgm:pt>
    <dgm:pt modelId="{973ED018-7B95-48B5-BCCF-F5BEDDC45974}" type="sibTrans" cxnId="{00E46123-5001-4977-A33B-DA8736AA6C54}">
      <dgm:prSet/>
      <dgm:spPr/>
      <dgm:t>
        <a:bodyPr/>
        <a:lstStyle/>
        <a:p>
          <a:endParaRPr lang="en-US"/>
        </a:p>
      </dgm:t>
    </dgm:pt>
    <dgm:pt modelId="{5340DDF8-C631-4DE3-9A3D-C97B5B04FE38}">
      <dgm:prSet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rgbClr val="0070C0"/>
              </a:solidFill>
            </a:rPr>
            <a:t>Fulfillment</a:t>
          </a:r>
        </a:p>
        <a:p>
          <a:pPr rtl="0"/>
          <a:r>
            <a:rPr lang="en-US" sz="2400" b="1" dirty="0">
              <a:solidFill>
                <a:srgbClr val="0070C0"/>
              </a:solidFill>
            </a:rPr>
            <a:t>Wholeness</a:t>
          </a:r>
        </a:p>
      </dgm:t>
    </dgm:pt>
    <dgm:pt modelId="{2B655BD3-74B4-45B1-82BF-C83597687ACB}" type="parTrans" cxnId="{7D636EA3-3F5D-4EE2-AF32-D2FE5455E8CE}">
      <dgm:prSet/>
      <dgm:spPr/>
      <dgm:t>
        <a:bodyPr/>
        <a:lstStyle/>
        <a:p>
          <a:endParaRPr lang="en-US"/>
        </a:p>
      </dgm:t>
    </dgm:pt>
    <dgm:pt modelId="{7240D1AE-E21B-491F-A5A7-435725D27DFE}" type="sibTrans" cxnId="{7D636EA3-3F5D-4EE2-AF32-D2FE5455E8CE}">
      <dgm:prSet/>
      <dgm:spPr/>
      <dgm:t>
        <a:bodyPr/>
        <a:lstStyle/>
        <a:p>
          <a:endParaRPr lang="en-US"/>
        </a:p>
      </dgm:t>
    </dgm:pt>
    <dgm:pt modelId="{668307CC-C114-4080-AB5F-5AB159CFBDBA}">
      <dgm:prSet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sz="2400" b="1" dirty="0"/>
            <a:t>Belonging</a:t>
          </a:r>
          <a:endParaRPr lang="en-US" sz="2000" b="1" dirty="0"/>
        </a:p>
        <a:p>
          <a:pPr rtl="0"/>
          <a:r>
            <a:rPr lang="en-US" sz="2000" b="1" dirty="0"/>
            <a:t>Meaningful relationships</a:t>
          </a:r>
        </a:p>
      </dgm:t>
    </dgm:pt>
    <dgm:pt modelId="{6F76D476-5E52-47E0-8BB7-49A5229D83B9}" type="parTrans" cxnId="{3F0BD1C6-26FA-4A9E-8CE5-5D594B7CC354}">
      <dgm:prSet/>
      <dgm:spPr/>
      <dgm:t>
        <a:bodyPr/>
        <a:lstStyle/>
        <a:p>
          <a:endParaRPr lang="en-US"/>
        </a:p>
      </dgm:t>
    </dgm:pt>
    <dgm:pt modelId="{74363317-4496-41BD-9793-7AA6518151AF}" type="sibTrans" cxnId="{3F0BD1C6-26FA-4A9E-8CE5-5D594B7CC354}">
      <dgm:prSet/>
      <dgm:spPr/>
      <dgm:t>
        <a:bodyPr/>
        <a:lstStyle/>
        <a:p>
          <a:endParaRPr lang="en-US"/>
        </a:p>
      </dgm:t>
    </dgm:pt>
    <dgm:pt modelId="{62D28844-FB80-4682-968B-F7C8A7CE2A3F}">
      <dgm:prSet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sz="2800" b="1" dirty="0">
              <a:solidFill>
                <a:srgbClr val="7030A0"/>
              </a:solidFill>
            </a:rPr>
            <a:t>Absence of discord</a:t>
          </a:r>
        </a:p>
      </dgm:t>
    </dgm:pt>
    <dgm:pt modelId="{594B3535-5DC2-4B2F-9363-2550E1D74677}" type="parTrans" cxnId="{50585748-0466-4008-A691-C4943E720481}">
      <dgm:prSet/>
      <dgm:spPr/>
      <dgm:t>
        <a:bodyPr/>
        <a:lstStyle/>
        <a:p>
          <a:endParaRPr lang="en-US"/>
        </a:p>
      </dgm:t>
    </dgm:pt>
    <dgm:pt modelId="{AA0D9A3F-22B0-472E-B74E-4ACA9CBE3AC0}" type="sibTrans" cxnId="{50585748-0466-4008-A691-C4943E720481}">
      <dgm:prSet/>
      <dgm:spPr/>
      <dgm:t>
        <a:bodyPr/>
        <a:lstStyle/>
        <a:p>
          <a:endParaRPr lang="en-US"/>
        </a:p>
      </dgm:t>
    </dgm:pt>
    <dgm:pt modelId="{063ABB90-B319-41CF-8A43-DE7F64FE2ACF}" type="pres">
      <dgm:prSet presAssocID="{349DFCF3-4980-4FF1-A7BC-7725DA9066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4EA0F-2BD4-4EA7-B525-4D31A81264B2}" type="pres">
      <dgm:prSet presAssocID="{693B4B72-75F6-4DC2-B0A3-8B004F1EE928}" presName="root" presStyleCnt="0"/>
      <dgm:spPr/>
    </dgm:pt>
    <dgm:pt modelId="{222288A3-AB30-4FF8-9BE2-1E365E7FAE9B}" type="pres">
      <dgm:prSet presAssocID="{693B4B72-75F6-4DC2-B0A3-8B004F1EE928}" presName="rootComposite" presStyleCnt="0"/>
      <dgm:spPr/>
    </dgm:pt>
    <dgm:pt modelId="{A4FD8209-5872-426E-BC15-765BE90A7C5F}" type="pres">
      <dgm:prSet presAssocID="{693B4B72-75F6-4DC2-B0A3-8B004F1EE928}" presName="rootText" presStyleLbl="node1" presStyleIdx="0" presStyleCnt="1" custScaleX="135675" custScaleY="59640" custLinFactNeighborX="-531" custLinFactNeighborY="2973"/>
      <dgm:spPr/>
    </dgm:pt>
    <dgm:pt modelId="{2EA4CD5E-C51C-4618-93CE-CB9ABE3E3F81}" type="pres">
      <dgm:prSet presAssocID="{693B4B72-75F6-4DC2-B0A3-8B004F1EE928}" presName="rootConnector" presStyleLbl="node1" presStyleIdx="0" presStyleCnt="1"/>
      <dgm:spPr/>
    </dgm:pt>
    <dgm:pt modelId="{740DA971-7EB9-48D7-8365-A40AE50693B6}" type="pres">
      <dgm:prSet presAssocID="{693B4B72-75F6-4DC2-B0A3-8B004F1EE928}" presName="childShape" presStyleCnt="0"/>
      <dgm:spPr/>
    </dgm:pt>
    <dgm:pt modelId="{917AE710-8A42-437E-9CBD-73D0EEB4FABD}" type="pres">
      <dgm:prSet presAssocID="{F94AE25D-77C1-4E53-B7C0-D42893CF23A7}" presName="Name13" presStyleLbl="parChTrans1D2" presStyleIdx="0" presStyleCnt="4"/>
      <dgm:spPr/>
    </dgm:pt>
    <dgm:pt modelId="{5FA798CD-2808-4FFC-B915-90F2A1B8DF9F}" type="pres">
      <dgm:prSet presAssocID="{ED2BA288-B9B9-40DB-8CB6-60EC473C218A}" presName="childText" presStyleLbl="bgAcc1" presStyleIdx="0" presStyleCnt="4">
        <dgm:presLayoutVars>
          <dgm:bulletEnabled val="1"/>
        </dgm:presLayoutVars>
      </dgm:prSet>
      <dgm:spPr/>
    </dgm:pt>
    <dgm:pt modelId="{E09EA6B6-ABF8-428C-893F-47D3CC422C2D}" type="pres">
      <dgm:prSet presAssocID="{2B655BD3-74B4-45B1-82BF-C83597687ACB}" presName="Name13" presStyleLbl="parChTrans1D2" presStyleIdx="1" presStyleCnt="4"/>
      <dgm:spPr/>
    </dgm:pt>
    <dgm:pt modelId="{F6312D35-4341-4F54-9948-622A0309D3E9}" type="pres">
      <dgm:prSet presAssocID="{5340DDF8-C631-4DE3-9A3D-C97B5B04FE38}" presName="childText" presStyleLbl="bgAcc1" presStyleIdx="1" presStyleCnt="4">
        <dgm:presLayoutVars>
          <dgm:bulletEnabled val="1"/>
        </dgm:presLayoutVars>
      </dgm:prSet>
      <dgm:spPr/>
    </dgm:pt>
    <dgm:pt modelId="{63D7545A-45CD-4796-A62C-2931EC95AA6F}" type="pres">
      <dgm:prSet presAssocID="{6F76D476-5E52-47E0-8BB7-49A5229D83B9}" presName="Name13" presStyleLbl="parChTrans1D2" presStyleIdx="2" presStyleCnt="4"/>
      <dgm:spPr/>
    </dgm:pt>
    <dgm:pt modelId="{CB93146E-11E7-4CF8-B979-1E868BDDF09D}" type="pres">
      <dgm:prSet presAssocID="{668307CC-C114-4080-AB5F-5AB159CFBDBA}" presName="childText" presStyleLbl="bgAcc1" presStyleIdx="2" presStyleCnt="4">
        <dgm:presLayoutVars>
          <dgm:bulletEnabled val="1"/>
        </dgm:presLayoutVars>
      </dgm:prSet>
      <dgm:spPr/>
    </dgm:pt>
    <dgm:pt modelId="{ABB5DC1E-BD7A-4B1B-A77E-A8974595A7CA}" type="pres">
      <dgm:prSet presAssocID="{594B3535-5DC2-4B2F-9363-2550E1D74677}" presName="Name13" presStyleLbl="parChTrans1D2" presStyleIdx="3" presStyleCnt="4"/>
      <dgm:spPr/>
    </dgm:pt>
    <dgm:pt modelId="{B49CB5D7-456C-45D8-A608-7ACCC517277F}" type="pres">
      <dgm:prSet presAssocID="{62D28844-FB80-4682-968B-F7C8A7CE2A3F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EE248A00-DB26-43CD-8AD6-99AE30E3D8BD}" type="presOf" srcId="{5340DDF8-C631-4DE3-9A3D-C97B5B04FE38}" destId="{F6312D35-4341-4F54-9948-622A0309D3E9}" srcOrd="0" destOrd="0" presId="urn:microsoft.com/office/officeart/2005/8/layout/hierarchy3"/>
    <dgm:cxn modelId="{0561E304-8023-4162-8F88-B02E6C489E20}" srcId="{349DFCF3-4980-4FF1-A7BC-7725DA9066DF}" destId="{693B4B72-75F6-4DC2-B0A3-8B004F1EE928}" srcOrd="0" destOrd="0" parTransId="{5516EA9F-0B91-4F5E-94E6-BF2C7EFBE85E}" sibTransId="{3A59A1B4-F18A-415D-AD5C-57D5BD2E311E}"/>
    <dgm:cxn modelId="{24EB5C06-EF09-435C-A550-2DD42D2F7659}" type="presOf" srcId="{ED2BA288-B9B9-40DB-8CB6-60EC473C218A}" destId="{5FA798CD-2808-4FFC-B915-90F2A1B8DF9F}" srcOrd="0" destOrd="0" presId="urn:microsoft.com/office/officeart/2005/8/layout/hierarchy3"/>
    <dgm:cxn modelId="{8DBF6E07-3DAE-4641-ADAA-9FBC10CD360F}" type="presOf" srcId="{349DFCF3-4980-4FF1-A7BC-7725DA9066DF}" destId="{063ABB90-B319-41CF-8A43-DE7F64FE2ACF}" srcOrd="0" destOrd="0" presId="urn:microsoft.com/office/officeart/2005/8/layout/hierarchy3"/>
    <dgm:cxn modelId="{04A83408-3165-4B29-BA7B-9379AB47935A}" type="presOf" srcId="{594B3535-5DC2-4B2F-9363-2550E1D74677}" destId="{ABB5DC1E-BD7A-4B1B-A77E-A8974595A7CA}" srcOrd="0" destOrd="0" presId="urn:microsoft.com/office/officeart/2005/8/layout/hierarchy3"/>
    <dgm:cxn modelId="{00E46123-5001-4977-A33B-DA8736AA6C54}" srcId="{693B4B72-75F6-4DC2-B0A3-8B004F1EE928}" destId="{ED2BA288-B9B9-40DB-8CB6-60EC473C218A}" srcOrd="0" destOrd="0" parTransId="{F94AE25D-77C1-4E53-B7C0-D42893CF23A7}" sibTransId="{973ED018-7B95-48B5-BCCF-F5BEDDC45974}"/>
    <dgm:cxn modelId="{2A28F730-BD86-42B2-8ED0-9B26138FCA18}" type="presOf" srcId="{62D28844-FB80-4682-968B-F7C8A7CE2A3F}" destId="{B49CB5D7-456C-45D8-A608-7ACCC517277F}" srcOrd="0" destOrd="0" presId="urn:microsoft.com/office/officeart/2005/8/layout/hierarchy3"/>
    <dgm:cxn modelId="{50585748-0466-4008-A691-C4943E720481}" srcId="{693B4B72-75F6-4DC2-B0A3-8B004F1EE928}" destId="{62D28844-FB80-4682-968B-F7C8A7CE2A3F}" srcOrd="3" destOrd="0" parTransId="{594B3535-5DC2-4B2F-9363-2550E1D74677}" sibTransId="{AA0D9A3F-22B0-472E-B74E-4ACA9CBE3AC0}"/>
    <dgm:cxn modelId="{05599E6D-0063-45A7-9402-730F408A1A3D}" type="presOf" srcId="{668307CC-C114-4080-AB5F-5AB159CFBDBA}" destId="{CB93146E-11E7-4CF8-B979-1E868BDDF09D}" srcOrd="0" destOrd="0" presId="urn:microsoft.com/office/officeart/2005/8/layout/hierarchy3"/>
    <dgm:cxn modelId="{7D636EA3-3F5D-4EE2-AF32-D2FE5455E8CE}" srcId="{693B4B72-75F6-4DC2-B0A3-8B004F1EE928}" destId="{5340DDF8-C631-4DE3-9A3D-C97B5B04FE38}" srcOrd="1" destOrd="0" parTransId="{2B655BD3-74B4-45B1-82BF-C83597687ACB}" sibTransId="{7240D1AE-E21B-491F-A5A7-435725D27DFE}"/>
    <dgm:cxn modelId="{3F0BD1C6-26FA-4A9E-8CE5-5D594B7CC354}" srcId="{693B4B72-75F6-4DC2-B0A3-8B004F1EE928}" destId="{668307CC-C114-4080-AB5F-5AB159CFBDBA}" srcOrd="2" destOrd="0" parTransId="{6F76D476-5E52-47E0-8BB7-49A5229D83B9}" sibTransId="{74363317-4496-41BD-9793-7AA6518151AF}"/>
    <dgm:cxn modelId="{AE8526C8-1DA6-4F71-918A-2FDD662E51BD}" type="presOf" srcId="{2B655BD3-74B4-45B1-82BF-C83597687ACB}" destId="{E09EA6B6-ABF8-428C-893F-47D3CC422C2D}" srcOrd="0" destOrd="0" presId="urn:microsoft.com/office/officeart/2005/8/layout/hierarchy3"/>
    <dgm:cxn modelId="{1EE8AED7-DCFC-4DC0-8002-6344E17889DF}" type="presOf" srcId="{F94AE25D-77C1-4E53-B7C0-D42893CF23A7}" destId="{917AE710-8A42-437E-9CBD-73D0EEB4FABD}" srcOrd="0" destOrd="0" presId="urn:microsoft.com/office/officeart/2005/8/layout/hierarchy3"/>
    <dgm:cxn modelId="{C6B9B1E0-B448-4A36-B39C-833C3B4B6127}" type="presOf" srcId="{693B4B72-75F6-4DC2-B0A3-8B004F1EE928}" destId="{2EA4CD5E-C51C-4618-93CE-CB9ABE3E3F81}" srcOrd="1" destOrd="0" presId="urn:microsoft.com/office/officeart/2005/8/layout/hierarchy3"/>
    <dgm:cxn modelId="{5FB427EC-B942-4A96-95BB-A5A1320C94B0}" type="presOf" srcId="{6F76D476-5E52-47E0-8BB7-49A5229D83B9}" destId="{63D7545A-45CD-4796-A62C-2931EC95AA6F}" srcOrd="0" destOrd="0" presId="urn:microsoft.com/office/officeart/2005/8/layout/hierarchy3"/>
    <dgm:cxn modelId="{34F7B9F5-C7F1-425E-9947-AD78D8BD38A9}" type="presOf" srcId="{693B4B72-75F6-4DC2-B0A3-8B004F1EE928}" destId="{A4FD8209-5872-426E-BC15-765BE90A7C5F}" srcOrd="0" destOrd="0" presId="urn:microsoft.com/office/officeart/2005/8/layout/hierarchy3"/>
    <dgm:cxn modelId="{490D0EF8-AC48-4D07-A305-06ED195364DF}" type="presParOf" srcId="{063ABB90-B319-41CF-8A43-DE7F64FE2ACF}" destId="{9AF4EA0F-2BD4-4EA7-B525-4D31A81264B2}" srcOrd="0" destOrd="0" presId="urn:microsoft.com/office/officeart/2005/8/layout/hierarchy3"/>
    <dgm:cxn modelId="{2782CE36-BE7F-4CBC-A9A8-1369D55B01DF}" type="presParOf" srcId="{9AF4EA0F-2BD4-4EA7-B525-4D31A81264B2}" destId="{222288A3-AB30-4FF8-9BE2-1E365E7FAE9B}" srcOrd="0" destOrd="0" presId="urn:microsoft.com/office/officeart/2005/8/layout/hierarchy3"/>
    <dgm:cxn modelId="{92F3F87A-F731-4F25-95E8-7C57C907218D}" type="presParOf" srcId="{222288A3-AB30-4FF8-9BE2-1E365E7FAE9B}" destId="{A4FD8209-5872-426E-BC15-765BE90A7C5F}" srcOrd="0" destOrd="0" presId="urn:microsoft.com/office/officeart/2005/8/layout/hierarchy3"/>
    <dgm:cxn modelId="{62B83B15-93F3-4822-90CF-BED0887A51EC}" type="presParOf" srcId="{222288A3-AB30-4FF8-9BE2-1E365E7FAE9B}" destId="{2EA4CD5E-C51C-4618-93CE-CB9ABE3E3F81}" srcOrd="1" destOrd="0" presId="urn:microsoft.com/office/officeart/2005/8/layout/hierarchy3"/>
    <dgm:cxn modelId="{9099F147-AA8B-4B3E-8694-1739F3526834}" type="presParOf" srcId="{9AF4EA0F-2BD4-4EA7-B525-4D31A81264B2}" destId="{740DA971-7EB9-48D7-8365-A40AE50693B6}" srcOrd="1" destOrd="0" presId="urn:microsoft.com/office/officeart/2005/8/layout/hierarchy3"/>
    <dgm:cxn modelId="{DD51058F-7007-4FE9-9ADF-8E50C4D57155}" type="presParOf" srcId="{740DA971-7EB9-48D7-8365-A40AE50693B6}" destId="{917AE710-8A42-437E-9CBD-73D0EEB4FABD}" srcOrd="0" destOrd="0" presId="urn:microsoft.com/office/officeart/2005/8/layout/hierarchy3"/>
    <dgm:cxn modelId="{8F5E38EF-1B40-4BDB-94ED-1AB17BD98EF4}" type="presParOf" srcId="{740DA971-7EB9-48D7-8365-A40AE50693B6}" destId="{5FA798CD-2808-4FFC-B915-90F2A1B8DF9F}" srcOrd="1" destOrd="0" presId="urn:microsoft.com/office/officeart/2005/8/layout/hierarchy3"/>
    <dgm:cxn modelId="{FFC5216F-814F-4571-9A27-5216ECE9A4C6}" type="presParOf" srcId="{740DA971-7EB9-48D7-8365-A40AE50693B6}" destId="{E09EA6B6-ABF8-428C-893F-47D3CC422C2D}" srcOrd="2" destOrd="0" presId="urn:microsoft.com/office/officeart/2005/8/layout/hierarchy3"/>
    <dgm:cxn modelId="{D183E3D7-DF3A-4586-9EE5-31DB433CC806}" type="presParOf" srcId="{740DA971-7EB9-48D7-8365-A40AE50693B6}" destId="{F6312D35-4341-4F54-9948-622A0309D3E9}" srcOrd="3" destOrd="0" presId="urn:microsoft.com/office/officeart/2005/8/layout/hierarchy3"/>
    <dgm:cxn modelId="{88E1DF84-1916-435D-9487-139D0A679BB6}" type="presParOf" srcId="{740DA971-7EB9-48D7-8365-A40AE50693B6}" destId="{63D7545A-45CD-4796-A62C-2931EC95AA6F}" srcOrd="4" destOrd="0" presId="urn:microsoft.com/office/officeart/2005/8/layout/hierarchy3"/>
    <dgm:cxn modelId="{5D1256DD-B860-4251-94E6-2B45BA8C491E}" type="presParOf" srcId="{740DA971-7EB9-48D7-8365-A40AE50693B6}" destId="{CB93146E-11E7-4CF8-B979-1E868BDDF09D}" srcOrd="5" destOrd="0" presId="urn:microsoft.com/office/officeart/2005/8/layout/hierarchy3"/>
    <dgm:cxn modelId="{650F86C2-F5AF-47E2-B5FC-0ECA7B1E1FFB}" type="presParOf" srcId="{740DA971-7EB9-48D7-8365-A40AE50693B6}" destId="{ABB5DC1E-BD7A-4B1B-A77E-A8974595A7CA}" srcOrd="6" destOrd="0" presId="urn:microsoft.com/office/officeart/2005/8/layout/hierarchy3"/>
    <dgm:cxn modelId="{FEB1A359-B56B-4022-8ECC-3BB9A58A9D55}" type="presParOf" srcId="{740DA971-7EB9-48D7-8365-A40AE50693B6}" destId="{B49CB5D7-456C-45D8-A608-7ACCC517277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F66C0-D0AA-4720-A6E3-A29DCF58559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FC517-78FD-4F91-8248-E9642E3CA80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Energy</a:t>
          </a:r>
          <a:endParaRPr lang="en-US" dirty="0"/>
        </a:p>
      </dgm:t>
    </dgm:pt>
    <dgm:pt modelId="{EFA9CE66-41BD-407E-A855-05CDC4CF027D}" type="parTrans" cxnId="{BE2FF512-825F-4F9C-8686-4F6CEDE9C612}">
      <dgm:prSet/>
      <dgm:spPr/>
      <dgm:t>
        <a:bodyPr/>
        <a:lstStyle/>
        <a:p>
          <a:endParaRPr lang="en-US"/>
        </a:p>
      </dgm:t>
    </dgm:pt>
    <dgm:pt modelId="{F87A914D-36E1-4E85-B5CD-2953F25B29E4}" type="sibTrans" cxnId="{BE2FF512-825F-4F9C-8686-4F6CEDE9C612}">
      <dgm:prSet/>
      <dgm:spPr/>
      <dgm:t>
        <a:bodyPr/>
        <a:lstStyle/>
        <a:p>
          <a:endParaRPr lang="en-US"/>
        </a:p>
      </dgm:t>
    </dgm:pt>
    <dgm:pt modelId="{64518989-EC47-4E6B-8691-1CA6CBAC313D}">
      <dgm:prSet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b="1" dirty="0"/>
            <a:t>Compelling Sense of Purpose</a:t>
          </a:r>
          <a:endParaRPr lang="en-US" dirty="0"/>
        </a:p>
      </dgm:t>
    </dgm:pt>
    <dgm:pt modelId="{EBD0AB62-46AD-442B-B40B-576D265764F7}" type="parTrans" cxnId="{5EAD728D-26AA-4AFB-A945-5CB7B37AACC8}">
      <dgm:prSet/>
      <dgm:spPr/>
      <dgm:t>
        <a:bodyPr/>
        <a:lstStyle/>
        <a:p>
          <a:endParaRPr lang="en-US"/>
        </a:p>
      </dgm:t>
    </dgm:pt>
    <dgm:pt modelId="{C5849156-4076-48B0-8011-8817C6C26E51}" type="sibTrans" cxnId="{5EAD728D-26AA-4AFB-A945-5CB7B37AACC8}">
      <dgm:prSet/>
      <dgm:spPr/>
      <dgm:t>
        <a:bodyPr/>
        <a:lstStyle/>
        <a:p>
          <a:endParaRPr lang="en-US"/>
        </a:p>
      </dgm:t>
    </dgm:pt>
    <dgm:pt modelId="{328DB3B4-6948-4B92-9E16-E0D640FF63DA}">
      <dgm:prSet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0070C0"/>
              </a:solidFill>
            </a:rPr>
            <a:t>Capacity for Action</a:t>
          </a:r>
          <a:endParaRPr lang="en-US" dirty="0">
            <a:solidFill>
              <a:srgbClr val="0070C0"/>
            </a:solidFill>
          </a:endParaRPr>
        </a:p>
      </dgm:t>
    </dgm:pt>
    <dgm:pt modelId="{2E9C5BF1-2F69-4136-811D-79E60F586331}" type="parTrans" cxnId="{C6894178-8134-4936-A6ED-6E9DCCE305D1}">
      <dgm:prSet/>
      <dgm:spPr/>
      <dgm:t>
        <a:bodyPr/>
        <a:lstStyle/>
        <a:p>
          <a:endParaRPr lang="en-US"/>
        </a:p>
      </dgm:t>
    </dgm:pt>
    <dgm:pt modelId="{C93C791B-78F8-4B45-A2C2-8CB50AD4E7F2}" type="sibTrans" cxnId="{C6894178-8134-4936-A6ED-6E9DCCE305D1}">
      <dgm:prSet/>
      <dgm:spPr/>
      <dgm:t>
        <a:bodyPr/>
        <a:lstStyle/>
        <a:p>
          <a:endParaRPr lang="en-US"/>
        </a:p>
      </dgm:t>
    </dgm:pt>
    <dgm:pt modelId="{1F8073DF-3224-44C3-8CA4-95516C064CC0}">
      <dgm:prSet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b="1" i="1" dirty="0"/>
            <a:t>Passion with Intention</a:t>
          </a:r>
          <a:endParaRPr lang="en-US" i="1" dirty="0"/>
        </a:p>
      </dgm:t>
    </dgm:pt>
    <dgm:pt modelId="{DF81B578-88BF-46A8-A5E1-FE7BEF31D34E}" type="parTrans" cxnId="{E46ADD39-743A-42A8-8187-8EA59D713176}">
      <dgm:prSet/>
      <dgm:spPr/>
      <dgm:t>
        <a:bodyPr/>
        <a:lstStyle/>
        <a:p>
          <a:endParaRPr lang="en-US"/>
        </a:p>
      </dgm:t>
    </dgm:pt>
    <dgm:pt modelId="{F5C22BE0-9BC9-4646-A1A3-48D308D91F0F}" type="sibTrans" cxnId="{E46ADD39-743A-42A8-8187-8EA59D713176}">
      <dgm:prSet/>
      <dgm:spPr/>
      <dgm:t>
        <a:bodyPr/>
        <a:lstStyle/>
        <a:p>
          <a:endParaRPr lang="en-US"/>
        </a:p>
      </dgm:t>
    </dgm:pt>
    <dgm:pt modelId="{AD7DF3F0-9BD0-48E1-88D7-8B26DB582C10}" type="pres">
      <dgm:prSet presAssocID="{887F66C0-D0AA-4720-A6E3-A29DCF5855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EFAAD4-C93D-4EA3-B1FB-39B23966A6C9}" type="pres">
      <dgm:prSet presAssocID="{6BFFC517-78FD-4F91-8248-E9642E3CA80D}" presName="root" presStyleCnt="0"/>
      <dgm:spPr/>
    </dgm:pt>
    <dgm:pt modelId="{2CA435B5-C8F1-4742-9DEC-11EA916C13FF}" type="pres">
      <dgm:prSet presAssocID="{6BFFC517-78FD-4F91-8248-E9642E3CA80D}" presName="rootComposite" presStyleCnt="0"/>
      <dgm:spPr/>
    </dgm:pt>
    <dgm:pt modelId="{3A5BD986-66D7-4415-AAD3-FD453763EDB8}" type="pres">
      <dgm:prSet presAssocID="{6BFFC517-78FD-4F91-8248-E9642E3CA80D}" presName="rootText" presStyleLbl="node1" presStyleIdx="0" presStyleCnt="1" custScaleX="91987" custScaleY="49694"/>
      <dgm:spPr/>
    </dgm:pt>
    <dgm:pt modelId="{D745FFF6-88AF-4A73-A9CC-F20378592FDC}" type="pres">
      <dgm:prSet presAssocID="{6BFFC517-78FD-4F91-8248-E9642E3CA80D}" presName="rootConnector" presStyleLbl="node1" presStyleIdx="0" presStyleCnt="1"/>
      <dgm:spPr/>
    </dgm:pt>
    <dgm:pt modelId="{6410BC30-066F-4FB3-87A7-0D741D4E367E}" type="pres">
      <dgm:prSet presAssocID="{6BFFC517-78FD-4F91-8248-E9642E3CA80D}" presName="childShape" presStyleCnt="0"/>
      <dgm:spPr/>
    </dgm:pt>
    <dgm:pt modelId="{E93F54A7-690C-4236-B3A4-A87D705054F1}" type="pres">
      <dgm:prSet presAssocID="{EBD0AB62-46AD-442B-B40B-576D265764F7}" presName="Name13" presStyleLbl="parChTrans1D2" presStyleIdx="0" presStyleCnt="3"/>
      <dgm:spPr/>
    </dgm:pt>
    <dgm:pt modelId="{95417788-FFCB-4D4B-84F6-4C31D2DCCADA}" type="pres">
      <dgm:prSet presAssocID="{64518989-EC47-4E6B-8691-1CA6CBAC313D}" presName="childText" presStyleLbl="bgAcc1" presStyleIdx="0" presStyleCnt="3">
        <dgm:presLayoutVars>
          <dgm:bulletEnabled val="1"/>
        </dgm:presLayoutVars>
      </dgm:prSet>
      <dgm:spPr/>
    </dgm:pt>
    <dgm:pt modelId="{09277471-3B88-4EAF-B9F2-3D3406F3B7B9}" type="pres">
      <dgm:prSet presAssocID="{2E9C5BF1-2F69-4136-811D-79E60F586331}" presName="Name13" presStyleLbl="parChTrans1D2" presStyleIdx="1" presStyleCnt="3"/>
      <dgm:spPr/>
    </dgm:pt>
    <dgm:pt modelId="{FB1029E4-E098-421F-90BA-B86102ED3B5A}" type="pres">
      <dgm:prSet presAssocID="{328DB3B4-6948-4B92-9E16-E0D640FF63DA}" presName="childText" presStyleLbl="bgAcc1" presStyleIdx="1" presStyleCnt="3">
        <dgm:presLayoutVars>
          <dgm:bulletEnabled val="1"/>
        </dgm:presLayoutVars>
      </dgm:prSet>
      <dgm:spPr/>
    </dgm:pt>
    <dgm:pt modelId="{F7F83E5C-11F2-47AE-8347-23A0C188FBCA}" type="pres">
      <dgm:prSet presAssocID="{DF81B578-88BF-46A8-A5E1-FE7BEF31D34E}" presName="Name13" presStyleLbl="parChTrans1D2" presStyleIdx="2" presStyleCnt="3"/>
      <dgm:spPr/>
    </dgm:pt>
    <dgm:pt modelId="{BD22735A-8A96-4F30-9328-ABB9B306B93C}" type="pres">
      <dgm:prSet presAssocID="{1F8073DF-3224-44C3-8CA4-95516C064CC0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BE2FF512-825F-4F9C-8686-4F6CEDE9C612}" srcId="{887F66C0-D0AA-4720-A6E3-A29DCF58559C}" destId="{6BFFC517-78FD-4F91-8248-E9642E3CA80D}" srcOrd="0" destOrd="0" parTransId="{EFA9CE66-41BD-407E-A855-05CDC4CF027D}" sibTransId="{F87A914D-36E1-4E85-B5CD-2953F25B29E4}"/>
    <dgm:cxn modelId="{376C9C1C-0ED5-424B-84A4-43BE6D8BE751}" type="presOf" srcId="{328DB3B4-6948-4B92-9E16-E0D640FF63DA}" destId="{FB1029E4-E098-421F-90BA-B86102ED3B5A}" srcOrd="0" destOrd="0" presId="urn:microsoft.com/office/officeart/2005/8/layout/hierarchy3"/>
    <dgm:cxn modelId="{5F4EDA1F-0905-42FD-A36C-0F3C206F6952}" type="presOf" srcId="{64518989-EC47-4E6B-8691-1CA6CBAC313D}" destId="{95417788-FFCB-4D4B-84F6-4C31D2DCCADA}" srcOrd="0" destOrd="0" presId="urn:microsoft.com/office/officeart/2005/8/layout/hierarchy3"/>
    <dgm:cxn modelId="{729E1D23-752A-45D4-92FD-F2AA5BADA92B}" type="presOf" srcId="{1F8073DF-3224-44C3-8CA4-95516C064CC0}" destId="{BD22735A-8A96-4F30-9328-ABB9B306B93C}" srcOrd="0" destOrd="0" presId="urn:microsoft.com/office/officeart/2005/8/layout/hierarchy3"/>
    <dgm:cxn modelId="{DED6C92D-4A41-40F8-BDB3-51C4E28B1691}" type="presOf" srcId="{2E9C5BF1-2F69-4136-811D-79E60F586331}" destId="{09277471-3B88-4EAF-B9F2-3D3406F3B7B9}" srcOrd="0" destOrd="0" presId="urn:microsoft.com/office/officeart/2005/8/layout/hierarchy3"/>
    <dgm:cxn modelId="{8042F82F-199F-451F-BF85-CDF61B0E5361}" type="presOf" srcId="{887F66C0-D0AA-4720-A6E3-A29DCF58559C}" destId="{AD7DF3F0-9BD0-48E1-88D7-8B26DB582C10}" srcOrd="0" destOrd="0" presId="urn:microsoft.com/office/officeart/2005/8/layout/hierarchy3"/>
    <dgm:cxn modelId="{E46ADD39-743A-42A8-8187-8EA59D713176}" srcId="{6BFFC517-78FD-4F91-8248-E9642E3CA80D}" destId="{1F8073DF-3224-44C3-8CA4-95516C064CC0}" srcOrd="2" destOrd="0" parTransId="{DF81B578-88BF-46A8-A5E1-FE7BEF31D34E}" sibTransId="{F5C22BE0-9BC9-4646-A1A3-48D308D91F0F}"/>
    <dgm:cxn modelId="{F629723B-E308-47A7-BB68-8740E22E5527}" type="presOf" srcId="{DF81B578-88BF-46A8-A5E1-FE7BEF31D34E}" destId="{F7F83E5C-11F2-47AE-8347-23A0C188FBCA}" srcOrd="0" destOrd="0" presId="urn:microsoft.com/office/officeart/2005/8/layout/hierarchy3"/>
    <dgm:cxn modelId="{C3368B4D-E4E0-4CCA-BC08-B794292ED1F7}" type="presOf" srcId="{6BFFC517-78FD-4F91-8248-E9642E3CA80D}" destId="{D745FFF6-88AF-4A73-A9CC-F20378592FDC}" srcOrd="1" destOrd="0" presId="urn:microsoft.com/office/officeart/2005/8/layout/hierarchy3"/>
    <dgm:cxn modelId="{C6894178-8134-4936-A6ED-6E9DCCE305D1}" srcId="{6BFFC517-78FD-4F91-8248-E9642E3CA80D}" destId="{328DB3B4-6948-4B92-9E16-E0D640FF63DA}" srcOrd="1" destOrd="0" parTransId="{2E9C5BF1-2F69-4136-811D-79E60F586331}" sibTransId="{C93C791B-78F8-4B45-A2C2-8CB50AD4E7F2}"/>
    <dgm:cxn modelId="{81103283-6BF5-4631-B2C4-E4201FA49818}" type="presOf" srcId="{6BFFC517-78FD-4F91-8248-E9642E3CA80D}" destId="{3A5BD986-66D7-4415-AAD3-FD453763EDB8}" srcOrd="0" destOrd="0" presId="urn:microsoft.com/office/officeart/2005/8/layout/hierarchy3"/>
    <dgm:cxn modelId="{5EAD728D-26AA-4AFB-A945-5CB7B37AACC8}" srcId="{6BFFC517-78FD-4F91-8248-E9642E3CA80D}" destId="{64518989-EC47-4E6B-8691-1CA6CBAC313D}" srcOrd="0" destOrd="0" parTransId="{EBD0AB62-46AD-442B-B40B-576D265764F7}" sibTransId="{C5849156-4076-48B0-8011-8817C6C26E51}"/>
    <dgm:cxn modelId="{42BBF1F7-301A-4843-9D07-54C5C6FF9C75}" type="presOf" srcId="{EBD0AB62-46AD-442B-B40B-576D265764F7}" destId="{E93F54A7-690C-4236-B3A4-A87D705054F1}" srcOrd="0" destOrd="0" presId="urn:microsoft.com/office/officeart/2005/8/layout/hierarchy3"/>
    <dgm:cxn modelId="{E4750E96-F839-4444-A31F-5EDC8B9E90D2}" type="presParOf" srcId="{AD7DF3F0-9BD0-48E1-88D7-8B26DB582C10}" destId="{BBEFAAD4-C93D-4EA3-B1FB-39B23966A6C9}" srcOrd="0" destOrd="0" presId="urn:microsoft.com/office/officeart/2005/8/layout/hierarchy3"/>
    <dgm:cxn modelId="{D6BECEDA-9F8B-4CBD-97A2-E576C11A5E37}" type="presParOf" srcId="{BBEFAAD4-C93D-4EA3-B1FB-39B23966A6C9}" destId="{2CA435B5-C8F1-4742-9DEC-11EA916C13FF}" srcOrd="0" destOrd="0" presId="urn:microsoft.com/office/officeart/2005/8/layout/hierarchy3"/>
    <dgm:cxn modelId="{BA451230-F56D-42C5-9C2C-8751755B7819}" type="presParOf" srcId="{2CA435B5-C8F1-4742-9DEC-11EA916C13FF}" destId="{3A5BD986-66D7-4415-AAD3-FD453763EDB8}" srcOrd="0" destOrd="0" presId="urn:microsoft.com/office/officeart/2005/8/layout/hierarchy3"/>
    <dgm:cxn modelId="{FF1C8837-7BD3-4274-AFBA-2753CCE8E41E}" type="presParOf" srcId="{2CA435B5-C8F1-4742-9DEC-11EA916C13FF}" destId="{D745FFF6-88AF-4A73-A9CC-F20378592FDC}" srcOrd="1" destOrd="0" presId="urn:microsoft.com/office/officeart/2005/8/layout/hierarchy3"/>
    <dgm:cxn modelId="{47AFAF99-9B0B-44B8-ADA3-170F9C8A6AF4}" type="presParOf" srcId="{BBEFAAD4-C93D-4EA3-B1FB-39B23966A6C9}" destId="{6410BC30-066F-4FB3-87A7-0D741D4E367E}" srcOrd="1" destOrd="0" presId="urn:microsoft.com/office/officeart/2005/8/layout/hierarchy3"/>
    <dgm:cxn modelId="{7E032FCD-34B9-4C1C-A7C2-2D4DD6C0676F}" type="presParOf" srcId="{6410BC30-066F-4FB3-87A7-0D741D4E367E}" destId="{E93F54A7-690C-4236-B3A4-A87D705054F1}" srcOrd="0" destOrd="0" presId="urn:microsoft.com/office/officeart/2005/8/layout/hierarchy3"/>
    <dgm:cxn modelId="{16C0CCAA-B307-4A20-92A4-28A7135062DD}" type="presParOf" srcId="{6410BC30-066F-4FB3-87A7-0D741D4E367E}" destId="{95417788-FFCB-4D4B-84F6-4C31D2DCCADA}" srcOrd="1" destOrd="0" presId="urn:microsoft.com/office/officeart/2005/8/layout/hierarchy3"/>
    <dgm:cxn modelId="{85441884-EF9A-417D-BB14-474877392387}" type="presParOf" srcId="{6410BC30-066F-4FB3-87A7-0D741D4E367E}" destId="{09277471-3B88-4EAF-B9F2-3D3406F3B7B9}" srcOrd="2" destOrd="0" presId="urn:microsoft.com/office/officeart/2005/8/layout/hierarchy3"/>
    <dgm:cxn modelId="{EBB55310-41BD-479E-924F-F0831457B16B}" type="presParOf" srcId="{6410BC30-066F-4FB3-87A7-0D741D4E367E}" destId="{FB1029E4-E098-421F-90BA-B86102ED3B5A}" srcOrd="3" destOrd="0" presId="urn:microsoft.com/office/officeart/2005/8/layout/hierarchy3"/>
    <dgm:cxn modelId="{2C063D5A-E811-4182-AFAA-2B0B81F16FCC}" type="presParOf" srcId="{6410BC30-066F-4FB3-87A7-0D741D4E367E}" destId="{F7F83E5C-11F2-47AE-8347-23A0C188FBCA}" srcOrd="4" destOrd="0" presId="urn:microsoft.com/office/officeart/2005/8/layout/hierarchy3"/>
    <dgm:cxn modelId="{66CEA145-29A0-49F6-846F-8A6A2238355A}" type="presParOf" srcId="{6410BC30-066F-4FB3-87A7-0D741D4E367E}" destId="{BD22735A-8A96-4F30-9328-ABB9B306B93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C978E-9A7A-47F4-9400-2883B3793FF2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FF9954-24B9-46DD-A8D4-C603BF8C081E}">
      <dgm:prSet/>
      <dgm:spPr/>
      <dgm:t>
        <a:bodyPr/>
        <a:lstStyle/>
        <a:p>
          <a:r>
            <a:rPr lang="en-US" b="1" dirty="0"/>
            <a:t>Growth:  </a:t>
          </a:r>
          <a:r>
            <a:rPr lang="en-US" b="0" dirty="0"/>
            <a:t>Comprehensive strategy to reach new people and incorporate them into the life of the church</a:t>
          </a:r>
          <a:endParaRPr lang="en-US" dirty="0"/>
        </a:p>
      </dgm:t>
    </dgm:pt>
    <dgm:pt modelId="{44718C0F-253B-4E15-BA51-7073967E35A3}" type="parTrans" cxnId="{FADE51C2-7DE7-4AC9-9C13-368F1F804A54}">
      <dgm:prSet/>
      <dgm:spPr/>
      <dgm:t>
        <a:bodyPr/>
        <a:lstStyle/>
        <a:p>
          <a:endParaRPr lang="en-US"/>
        </a:p>
      </dgm:t>
    </dgm:pt>
    <dgm:pt modelId="{99CA39F1-13D3-4519-99E0-94838CDE4256}" type="sibTrans" cxnId="{FADE51C2-7DE7-4AC9-9C13-368F1F804A54}">
      <dgm:prSet/>
      <dgm:spPr/>
      <dgm:t>
        <a:bodyPr/>
        <a:lstStyle/>
        <a:p>
          <a:endParaRPr lang="en-US"/>
        </a:p>
      </dgm:t>
    </dgm:pt>
    <dgm:pt modelId="{A3319994-132A-4C2C-BA1E-D14FAF916ABD}">
      <dgm:prSet/>
      <dgm:spPr/>
      <dgm:t>
        <a:bodyPr/>
        <a:lstStyle/>
        <a:p>
          <a:r>
            <a:rPr lang="en-US" b="1" dirty="0"/>
            <a:t>Growth:  </a:t>
          </a:r>
          <a:r>
            <a:rPr lang="en-US" b="0" dirty="0"/>
            <a:t>Make necessary changes to attract families with children and youth to our church. </a:t>
          </a:r>
          <a:endParaRPr lang="en-US" dirty="0"/>
        </a:p>
      </dgm:t>
    </dgm:pt>
    <dgm:pt modelId="{4E0E2724-2D1F-4E10-88B0-4FDA9169ED1E}" type="parTrans" cxnId="{C74D67BE-3B60-4E16-BBBB-83639C64B3BD}">
      <dgm:prSet/>
      <dgm:spPr/>
      <dgm:t>
        <a:bodyPr/>
        <a:lstStyle/>
        <a:p>
          <a:endParaRPr lang="en-US"/>
        </a:p>
      </dgm:t>
    </dgm:pt>
    <dgm:pt modelId="{936C12CD-707D-42B6-A8CF-F0588669E5F4}" type="sibTrans" cxnId="{C74D67BE-3B60-4E16-BBBB-83639C64B3BD}">
      <dgm:prSet/>
      <dgm:spPr/>
      <dgm:t>
        <a:bodyPr/>
        <a:lstStyle/>
        <a:p>
          <a:endParaRPr lang="en-US"/>
        </a:p>
      </dgm:t>
    </dgm:pt>
    <dgm:pt modelId="{30F4A828-3888-43D2-81B8-965C41087B89}">
      <dgm:prSet/>
      <dgm:spPr/>
      <dgm:t>
        <a:bodyPr/>
        <a:lstStyle/>
        <a:p>
          <a:r>
            <a:rPr lang="en-US" b="1" dirty="0"/>
            <a:t>Relationships: </a:t>
          </a:r>
          <a:r>
            <a:rPr lang="en-US" dirty="0"/>
            <a:t>Provide opportunities to form meaningful relationships</a:t>
          </a:r>
        </a:p>
      </dgm:t>
    </dgm:pt>
    <dgm:pt modelId="{D1EA5CA9-8BCF-44E3-97D9-EB001CF21A3D}" type="parTrans" cxnId="{1636F0FF-55B1-4EF9-A2FC-A4DB48147CEB}">
      <dgm:prSet/>
      <dgm:spPr/>
      <dgm:t>
        <a:bodyPr/>
        <a:lstStyle/>
        <a:p>
          <a:endParaRPr lang="en-US"/>
        </a:p>
      </dgm:t>
    </dgm:pt>
    <dgm:pt modelId="{EA3A9079-09C7-4B99-AB0A-7680727C9FEE}" type="sibTrans" cxnId="{1636F0FF-55B1-4EF9-A2FC-A4DB48147CEB}">
      <dgm:prSet/>
      <dgm:spPr/>
      <dgm:t>
        <a:bodyPr/>
        <a:lstStyle/>
        <a:p>
          <a:endParaRPr lang="en-US"/>
        </a:p>
      </dgm:t>
    </dgm:pt>
    <dgm:pt modelId="{7999F9CC-519A-8F48-A493-FC04A3FF04F2}" type="pres">
      <dgm:prSet presAssocID="{3FFC978E-9A7A-47F4-9400-2883B3793FF2}" presName="vert0" presStyleCnt="0">
        <dgm:presLayoutVars>
          <dgm:dir/>
          <dgm:animOne val="branch"/>
          <dgm:animLvl val="lvl"/>
        </dgm:presLayoutVars>
      </dgm:prSet>
      <dgm:spPr/>
    </dgm:pt>
    <dgm:pt modelId="{BBCBE0D2-19C4-E54B-8C5C-E7D2883036A9}" type="pres">
      <dgm:prSet presAssocID="{A3319994-132A-4C2C-BA1E-D14FAF916ABD}" presName="thickLine" presStyleLbl="alignNode1" presStyleIdx="0" presStyleCnt="3"/>
      <dgm:spPr/>
    </dgm:pt>
    <dgm:pt modelId="{47328DB9-B536-FD46-8E3A-A7EAADE35AA8}" type="pres">
      <dgm:prSet presAssocID="{A3319994-132A-4C2C-BA1E-D14FAF916ABD}" presName="horz1" presStyleCnt="0"/>
      <dgm:spPr/>
    </dgm:pt>
    <dgm:pt modelId="{0946CC3D-6295-B042-BA89-1159A9F088A3}" type="pres">
      <dgm:prSet presAssocID="{A3319994-132A-4C2C-BA1E-D14FAF916ABD}" presName="tx1" presStyleLbl="revTx" presStyleIdx="0" presStyleCnt="3"/>
      <dgm:spPr/>
    </dgm:pt>
    <dgm:pt modelId="{68097848-24D8-E546-8A07-9A50E278481F}" type="pres">
      <dgm:prSet presAssocID="{A3319994-132A-4C2C-BA1E-D14FAF916ABD}" presName="vert1" presStyleCnt="0"/>
      <dgm:spPr/>
    </dgm:pt>
    <dgm:pt modelId="{59926839-724F-DD4F-807E-34E5AA875C48}" type="pres">
      <dgm:prSet presAssocID="{31FF9954-24B9-46DD-A8D4-C603BF8C081E}" presName="thickLine" presStyleLbl="alignNode1" presStyleIdx="1" presStyleCnt="3"/>
      <dgm:spPr/>
    </dgm:pt>
    <dgm:pt modelId="{8747AC27-EF69-6F4F-A228-EBD89EC58270}" type="pres">
      <dgm:prSet presAssocID="{31FF9954-24B9-46DD-A8D4-C603BF8C081E}" presName="horz1" presStyleCnt="0"/>
      <dgm:spPr/>
    </dgm:pt>
    <dgm:pt modelId="{555321FC-631F-DC4C-BEF1-23C81333A544}" type="pres">
      <dgm:prSet presAssocID="{31FF9954-24B9-46DD-A8D4-C603BF8C081E}" presName="tx1" presStyleLbl="revTx" presStyleIdx="1" presStyleCnt="3"/>
      <dgm:spPr/>
    </dgm:pt>
    <dgm:pt modelId="{2C4DEE23-FCB8-5A41-BA47-2CDA6E5FE8C2}" type="pres">
      <dgm:prSet presAssocID="{31FF9954-24B9-46DD-A8D4-C603BF8C081E}" presName="vert1" presStyleCnt="0"/>
      <dgm:spPr/>
    </dgm:pt>
    <dgm:pt modelId="{73C7D112-4BB0-0542-A069-9E70849E8BEA}" type="pres">
      <dgm:prSet presAssocID="{30F4A828-3888-43D2-81B8-965C41087B89}" presName="thickLine" presStyleLbl="alignNode1" presStyleIdx="2" presStyleCnt="3"/>
      <dgm:spPr/>
    </dgm:pt>
    <dgm:pt modelId="{78A5B99A-2368-264D-8DAC-68643C45CA83}" type="pres">
      <dgm:prSet presAssocID="{30F4A828-3888-43D2-81B8-965C41087B89}" presName="horz1" presStyleCnt="0"/>
      <dgm:spPr/>
    </dgm:pt>
    <dgm:pt modelId="{A224FDF6-C2BD-FC4A-A92D-DE7D1E830FB1}" type="pres">
      <dgm:prSet presAssocID="{30F4A828-3888-43D2-81B8-965C41087B89}" presName="tx1" presStyleLbl="revTx" presStyleIdx="2" presStyleCnt="3"/>
      <dgm:spPr/>
    </dgm:pt>
    <dgm:pt modelId="{A14F93EA-913A-5C4B-9D35-28A5FCF6D641}" type="pres">
      <dgm:prSet presAssocID="{30F4A828-3888-43D2-81B8-965C41087B89}" presName="vert1" presStyleCnt="0"/>
      <dgm:spPr/>
    </dgm:pt>
  </dgm:ptLst>
  <dgm:cxnLst>
    <dgm:cxn modelId="{9C35A333-369A-7241-9570-D9DA2E3E292E}" type="presOf" srcId="{31FF9954-24B9-46DD-A8D4-C603BF8C081E}" destId="{555321FC-631F-DC4C-BEF1-23C81333A544}" srcOrd="0" destOrd="0" presId="urn:microsoft.com/office/officeart/2008/layout/LinedList"/>
    <dgm:cxn modelId="{54B0215A-7D67-BC48-AA7F-0B78DAE84955}" type="presOf" srcId="{30F4A828-3888-43D2-81B8-965C41087B89}" destId="{A224FDF6-C2BD-FC4A-A92D-DE7D1E830FB1}" srcOrd="0" destOrd="0" presId="urn:microsoft.com/office/officeart/2008/layout/LinedList"/>
    <dgm:cxn modelId="{C74D67BE-3B60-4E16-BBBB-83639C64B3BD}" srcId="{3FFC978E-9A7A-47F4-9400-2883B3793FF2}" destId="{A3319994-132A-4C2C-BA1E-D14FAF916ABD}" srcOrd="0" destOrd="0" parTransId="{4E0E2724-2D1F-4E10-88B0-4FDA9169ED1E}" sibTransId="{936C12CD-707D-42B6-A8CF-F0588669E5F4}"/>
    <dgm:cxn modelId="{D3CC3AC0-EBB1-AB4B-8F47-3AAF634BA2ED}" type="presOf" srcId="{3FFC978E-9A7A-47F4-9400-2883B3793FF2}" destId="{7999F9CC-519A-8F48-A493-FC04A3FF04F2}" srcOrd="0" destOrd="0" presId="urn:microsoft.com/office/officeart/2008/layout/LinedList"/>
    <dgm:cxn modelId="{FADE51C2-7DE7-4AC9-9C13-368F1F804A54}" srcId="{3FFC978E-9A7A-47F4-9400-2883B3793FF2}" destId="{31FF9954-24B9-46DD-A8D4-C603BF8C081E}" srcOrd="1" destOrd="0" parTransId="{44718C0F-253B-4E15-BA51-7073967E35A3}" sibTransId="{99CA39F1-13D3-4519-99E0-94838CDE4256}"/>
    <dgm:cxn modelId="{3BD1EEDC-6F02-A944-8023-8B89B506BC66}" type="presOf" srcId="{A3319994-132A-4C2C-BA1E-D14FAF916ABD}" destId="{0946CC3D-6295-B042-BA89-1159A9F088A3}" srcOrd="0" destOrd="0" presId="urn:microsoft.com/office/officeart/2008/layout/LinedList"/>
    <dgm:cxn modelId="{1636F0FF-55B1-4EF9-A2FC-A4DB48147CEB}" srcId="{3FFC978E-9A7A-47F4-9400-2883B3793FF2}" destId="{30F4A828-3888-43D2-81B8-965C41087B89}" srcOrd="2" destOrd="0" parTransId="{D1EA5CA9-8BCF-44E3-97D9-EB001CF21A3D}" sibTransId="{EA3A9079-09C7-4B99-AB0A-7680727C9FEE}"/>
    <dgm:cxn modelId="{B8C6EEA6-A112-D341-AFBE-9C91A372C224}" type="presParOf" srcId="{7999F9CC-519A-8F48-A493-FC04A3FF04F2}" destId="{BBCBE0D2-19C4-E54B-8C5C-E7D2883036A9}" srcOrd="0" destOrd="0" presId="urn:microsoft.com/office/officeart/2008/layout/LinedList"/>
    <dgm:cxn modelId="{A5E976E3-4E2B-A540-B336-CA069E66557F}" type="presParOf" srcId="{7999F9CC-519A-8F48-A493-FC04A3FF04F2}" destId="{47328DB9-B536-FD46-8E3A-A7EAADE35AA8}" srcOrd="1" destOrd="0" presId="urn:microsoft.com/office/officeart/2008/layout/LinedList"/>
    <dgm:cxn modelId="{3B108F9E-B6D3-B547-9E0B-1BA81E51BF17}" type="presParOf" srcId="{47328DB9-B536-FD46-8E3A-A7EAADE35AA8}" destId="{0946CC3D-6295-B042-BA89-1159A9F088A3}" srcOrd="0" destOrd="0" presId="urn:microsoft.com/office/officeart/2008/layout/LinedList"/>
    <dgm:cxn modelId="{687B7E2C-A41F-EF49-9888-7D541507AADB}" type="presParOf" srcId="{47328DB9-B536-FD46-8E3A-A7EAADE35AA8}" destId="{68097848-24D8-E546-8A07-9A50E278481F}" srcOrd="1" destOrd="0" presId="urn:microsoft.com/office/officeart/2008/layout/LinedList"/>
    <dgm:cxn modelId="{F35AF2F3-A074-8A48-B85F-B05C42816E88}" type="presParOf" srcId="{7999F9CC-519A-8F48-A493-FC04A3FF04F2}" destId="{59926839-724F-DD4F-807E-34E5AA875C48}" srcOrd="2" destOrd="0" presId="urn:microsoft.com/office/officeart/2008/layout/LinedList"/>
    <dgm:cxn modelId="{6A4984BA-DAA5-9D41-875B-6966226F5BD4}" type="presParOf" srcId="{7999F9CC-519A-8F48-A493-FC04A3FF04F2}" destId="{8747AC27-EF69-6F4F-A228-EBD89EC58270}" srcOrd="3" destOrd="0" presId="urn:microsoft.com/office/officeart/2008/layout/LinedList"/>
    <dgm:cxn modelId="{AB6A6384-0779-DE4F-BB5B-3D44D21FEDAD}" type="presParOf" srcId="{8747AC27-EF69-6F4F-A228-EBD89EC58270}" destId="{555321FC-631F-DC4C-BEF1-23C81333A544}" srcOrd="0" destOrd="0" presId="urn:microsoft.com/office/officeart/2008/layout/LinedList"/>
    <dgm:cxn modelId="{B052A645-80D8-374F-B9DC-51564CA1FDCF}" type="presParOf" srcId="{8747AC27-EF69-6F4F-A228-EBD89EC58270}" destId="{2C4DEE23-FCB8-5A41-BA47-2CDA6E5FE8C2}" srcOrd="1" destOrd="0" presId="urn:microsoft.com/office/officeart/2008/layout/LinedList"/>
    <dgm:cxn modelId="{DA99E68B-8967-8C42-85F7-E9BB3CCADE81}" type="presParOf" srcId="{7999F9CC-519A-8F48-A493-FC04A3FF04F2}" destId="{73C7D112-4BB0-0542-A069-9E70849E8BEA}" srcOrd="4" destOrd="0" presId="urn:microsoft.com/office/officeart/2008/layout/LinedList"/>
    <dgm:cxn modelId="{D88B4D2E-D72A-B547-9CCA-4C5FA68310DC}" type="presParOf" srcId="{7999F9CC-519A-8F48-A493-FC04A3FF04F2}" destId="{78A5B99A-2368-264D-8DAC-68643C45CA83}" srcOrd="5" destOrd="0" presId="urn:microsoft.com/office/officeart/2008/layout/LinedList"/>
    <dgm:cxn modelId="{999C5EDB-D248-F642-96A0-BF85A5964265}" type="presParOf" srcId="{78A5B99A-2368-264D-8DAC-68643C45CA83}" destId="{A224FDF6-C2BD-FC4A-A92D-DE7D1E830FB1}" srcOrd="0" destOrd="0" presId="urn:microsoft.com/office/officeart/2008/layout/LinedList"/>
    <dgm:cxn modelId="{8DF7D1F3-FF95-434B-9982-9646086C57EA}" type="presParOf" srcId="{78A5B99A-2368-264D-8DAC-68643C45CA83}" destId="{A14F93EA-913A-5C4B-9D35-28A5FCF6D6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FA8EFC-3B8D-9545-A1A0-4722166A0206}" type="doc">
      <dgm:prSet loTypeId="urn:microsoft.com/office/officeart/2005/8/layout/radial4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4AEED32-8DDA-F043-B57C-5D7DD21A9697}">
      <dgm:prSet custT="1"/>
      <dgm:spPr/>
      <dgm:t>
        <a:bodyPr/>
        <a:lstStyle/>
        <a:p>
          <a:pPr rtl="0"/>
          <a:r>
            <a:rPr lang="en-US" sz="1800" dirty="0"/>
            <a:t>Satisfaction</a:t>
          </a:r>
        </a:p>
      </dgm:t>
    </dgm:pt>
    <dgm:pt modelId="{DA577986-A875-564D-8E85-6DEF2C389A21}" type="parTrans" cxnId="{4D321C78-2C91-C24F-93BE-41D868855A5B}">
      <dgm:prSet/>
      <dgm:spPr/>
      <dgm:t>
        <a:bodyPr/>
        <a:lstStyle/>
        <a:p>
          <a:endParaRPr lang="en-US"/>
        </a:p>
      </dgm:t>
    </dgm:pt>
    <dgm:pt modelId="{8381C3EA-1349-C042-878B-EF0676CE06B9}" type="sibTrans" cxnId="{4D321C78-2C91-C24F-93BE-41D868855A5B}">
      <dgm:prSet/>
      <dgm:spPr/>
      <dgm:t>
        <a:bodyPr/>
        <a:lstStyle/>
        <a:p>
          <a:endParaRPr lang="en-US"/>
        </a:p>
      </dgm:t>
    </dgm:pt>
    <dgm:pt modelId="{656F7B99-43B9-3443-99DF-60DBF304CA59}">
      <dgm:prSet/>
      <dgm:spPr/>
      <dgm:t>
        <a:bodyPr/>
        <a:lstStyle/>
        <a:p>
          <a:pPr rtl="0"/>
          <a:r>
            <a:rPr lang="en-US" dirty="0"/>
            <a:t>Lay persons work with the Rector in planning worship services</a:t>
          </a:r>
        </a:p>
      </dgm:t>
    </dgm:pt>
    <dgm:pt modelId="{4E47A57B-CEB5-274D-A2A9-ED86332D3427}" type="parTrans" cxnId="{11D1B535-9AE4-8343-AD26-AF8021C94CE2}">
      <dgm:prSet/>
      <dgm:spPr/>
      <dgm:t>
        <a:bodyPr/>
        <a:lstStyle/>
        <a:p>
          <a:endParaRPr lang="en-US"/>
        </a:p>
      </dgm:t>
    </dgm:pt>
    <dgm:pt modelId="{2644FAF2-4CF9-104B-9E96-DC154BCB7F61}" type="sibTrans" cxnId="{11D1B535-9AE4-8343-AD26-AF8021C94CE2}">
      <dgm:prSet/>
      <dgm:spPr/>
      <dgm:t>
        <a:bodyPr/>
        <a:lstStyle/>
        <a:p>
          <a:endParaRPr lang="en-US"/>
        </a:p>
      </dgm:t>
    </dgm:pt>
    <dgm:pt modelId="{A22EF57D-F1AB-CD46-9127-5BCC3D0E3BE2}">
      <dgm:prSet/>
      <dgm:spPr/>
      <dgm:t>
        <a:bodyPr/>
        <a:lstStyle/>
        <a:p>
          <a:pPr rtl="0"/>
          <a:r>
            <a:rPr lang="en-US" dirty="0"/>
            <a:t>Church reminds people they are making a difference</a:t>
          </a:r>
        </a:p>
      </dgm:t>
    </dgm:pt>
    <dgm:pt modelId="{C129A3B1-BDAB-5546-81A4-D3FACC516570}" type="parTrans" cxnId="{4D650DD4-AB67-1E46-BE83-DDBBF3723D2A}">
      <dgm:prSet/>
      <dgm:spPr/>
      <dgm:t>
        <a:bodyPr/>
        <a:lstStyle/>
        <a:p>
          <a:endParaRPr lang="en-US"/>
        </a:p>
      </dgm:t>
    </dgm:pt>
    <dgm:pt modelId="{C4DFC633-AE08-964E-9959-E191169DB05F}" type="sibTrans" cxnId="{4D650DD4-AB67-1E46-BE83-DDBBF3723D2A}">
      <dgm:prSet/>
      <dgm:spPr/>
      <dgm:t>
        <a:bodyPr/>
        <a:lstStyle/>
        <a:p>
          <a:endParaRPr lang="en-US"/>
        </a:p>
      </dgm:t>
    </dgm:pt>
    <dgm:pt modelId="{9E74A358-55FE-E74A-A1A3-F3FA9BFD240E}">
      <dgm:prSet/>
      <dgm:spPr/>
      <dgm:t>
        <a:bodyPr/>
        <a:lstStyle/>
        <a:p>
          <a:pPr rtl="0"/>
          <a:r>
            <a:rPr lang="en-US" baseline="0" dirty="0"/>
            <a:t>Rector communicates well</a:t>
          </a:r>
        </a:p>
      </dgm:t>
    </dgm:pt>
    <dgm:pt modelId="{B39921C3-F58F-294E-A624-94ACA7CED23B}" type="parTrans" cxnId="{A6B22CDF-6281-6A4F-8EDF-1D8555EFA532}">
      <dgm:prSet/>
      <dgm:spPr/>
      <dgm:t>
        <a:bodyPr/>
        <a:lstStyle/>
        <a:p>
          <a:endParaRPr lang="en-US"/>
        </a:p>
      </dgm:t>
    </dgm:pt>
    <dgm:pt modelId="{4C92B035-CD5D-F244-990A-3591475A20DC}" type="sibTrans" cxnId="{A6B22CDF-6281-6A4F-8EDF-1D8555EFA532}">
      <dgm:prSet/>
      <dgm:spPr/>
      <dgm:t>
        <a:bodyPr/>
        <a:lstStyle/>
        <a:p>
          <a:endParaRPr lang="en-US"/>
        </a:p>
      </dgm:t>
    </dgm:pt>
    <dgm:pt modelId="{8E7CFF81-9503-0C48-BFD7-028AC0AEFFAD}">
      <dgm:prSet/>
      <dgm:spPr/>
      <dgm:t>
        <a:bodyPr/>
        <a:lstStyle/>
        <a:p>
          <a:pPr rtl="0"/>
          <a:r>
            <a:rPr lang="en-US" baseline="0" dirty="0"/>
            <a:t>Rector develops a plan to care for people in times of need</a:t>
          </a:r>
        </a:p>
      </dgm:t>
    </dgm:pt>
    <dgm:pt modelId="{C8BD7C58-1563-D84A-9FE7-E12319FB06DA}" type="parTrans" cxnId="{5CBDFD82-075A-FB4C-930D-2C19509E6C1E}">
      <dgm:prSet/>
      <dgm:spPr/>
      <dgm:t>
        <a:bodyPr/>
        <a:lstStyle/>
        <a:p>
          <a:endParaRPr lang="en-US"/>
        </a:p>
      </dgm:t>
    </dgm:pt>
    <dgm:pt modelId="{5360E361-060F-5247-BF3A-1F13C6A653A0}" type="sibTrans" cxnId="{5CBDFD82-075A-FB4C-930D-2C19509E6C1E}">
      <dgm:prSet/>
      <dgm:spPr/>
      <dgm:t>
        <a:bodyPr/>
        <a:lstStyle/>
        <a:p>
          <a:endParaRPr lang="en-US"/>
        </a:p>
      </dgm:t>
    </dgm:pt>
    <dgm:pt modelId="{9AFE962B-85DE-DB4E-9A7A-9574D876D68E}">
      <dgm:prSet/>
      <dgm:spPr/>
      <dgm:t>
        <a:bodyPr/>
        <a:lstStyle/>
        <a:p>
          <a:pPr rtl="0"/>
          <a:r>
            <a:rPr lang="en-US" baseline="0" dirty="0"/>
            <a:t>Rector helps accomplish our mission by bringing out the best</a:t>
          </a:r>
        </a:p>
      </dgm:t>
    </dgm:pt>
    <dgm:pt modelId="{EE165010-F817-4D45-ABEC-B8CD9093F890}" type="parTrans" cxnId="{EF6E1D54-26C8-244F-9619-4AC0A410878E}">
      <dgm:prSet/>
      <dgm:spPr/>
      <dgm:t>
        <a:bodyPr/>
        <a:lstStyle/>
        <a:p>
          <a:endParaRPr lang="en-US"/>
        </a:p>
      </dgm:t>
    </dgm:pt>
    <dgm:pt modelId="{B81B0CA7-FDF0-0644-A7C3-8663301E26B5}" type="sibTrans" cxnId="{EF6E1D54-26C8-244F-9619-4AC0A410878E}">
      <dgm:prSet/>
      <dgm:spPr/>
      <dgm:t>
        <a:bodyPr/>
        <a:lstStyle/>
        <a:p>
          <a:endParaRPr lang="en-US"/>
        </a:p>
      </dgm:t>
    </dgm:pt>
    <dgm:pt modelId="{D050AF20-E160-5E4A-8CD7-8E923BAF04E6}" type="pres">
      <dgm:prSet presAssocID="{62FA8EFC-3B8D-9545-A1A0-4722166A020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FF336-F380-1C45-98EA-BC758E57A4A4}" type="pres">
      <dgm:prSet presAssocID="{54AEED32-8DDA-F043-B57C-5D7DD21A9697}" presName="centerShape" presStyleLbl="node0" presStyleIdx="0" presStyleCnt="1" custScaleX="125540"/>
      <dgm:spPr/>
    </dgm:pt>
    <dgm:pt modelId="{124F82AE-A179-2948-BD36-72A6CE766CFC}" type="pres">
      <dgm:prSet presAssocID="{4E47A57B-CEB5-274D-A2A9-ED86332D3427}" presName="parTrans" presStyleLbl="bgSibTrans2D1" presStyleIdx="0" presStyleCnt="5"/>
      <dgm:spPr/>
    </dgm:pt>
    <dgm:pt modelId="{A97B265B-7354-984B-95F8-573C59B7036F}" type="pres">
      <dgm:prSet presAssocID="{656F7B99-43B9-3443-99DF-60DBF304CA59}" presName="node" presStyleLbl="node1" presStyleIdx="0" presStyleCnt="5" custRadScaleRad="117172" custRadScaleInc="-236">
        <dgm:presLayoutVars>
          <dgm:bulletEnabled val="1"/>
        </dgm:presLayoutVars>
      </dgm:prSet>
      <dgm:spPr/>
    </dgm:pt>
    <dgm:pt modelId="{BB75845B-959B-3040-AC06-AF7081AB1F2E}" type="pres">
      <dgm:prSet presAssocID="{C129A3B1-BDAB-5546-81A4-D3FACC516570}" presName="parTrans" presStyleLbl="bgSibTrans2D1" presStyleIdx="1" presStyleCnt="5"/>
      <dgm:spPr/>
    </dgm:pt>
    <dgm:pt modelId="{55DA4DF4-D8D2-204F-9DEC-7DF98379E159}" type="pres">
      <dgm:prSet presAssocID="{A22EF57D-F1AB-CD46-9127-5BCC3D0E3BE2}" presName="node" presStyleLbl="node1" presStyleIdx="1" presStyleCnt="5" custRadScaleRad="113147" custRadScaleInc="13696">
        <dgm:presLayoutVars>
          <dgm:bulletEnabled val="1"/>
        </dgm:presLayoutVars>
      </dgm:prSet>
      <dgm:spPr/>
    </dgm:pt>
    <dgm:pt modelId="{7F2A0074-72AC-584E-B2B4-ABC50FF14063}" type="pres">
      <dgm:prSet presAssocID="{B39921C3-F58F-294E-A624-94ACA7CED23B}" presName="parTrans" presStyleLbl="bgSibTrans2D1" presStyleIdx="2" presStyleCnt="5"/>
      <dgm:spPr/>
    </dgm:pt>
    <dgm:pt modelId="{3D21E4AF-0418-CD4F-A8C7-1BBB827AB533}" type="pres">
      <dgm:prSet presAssocID="{9E74A358-55FE-E74A-A1A3-F3FA9BFD240E}" presName="node" presStyleLbl="node1" presStyleIdx="2" presStyleCnt="5" custRadScaleRad="123730" custRadScaleInc="157820">
        <dgm:presLayoutVars>
          <dgm:bulletEnabled val="1"/>
        </dgm:presLayoutVars>
      </dgm:prSet>
      <dgm:spPr/>
    </dgm:pt>
    <dgm:pt modelId="{C00E66DE-EE1B-A940-9B0B-1D01CA954A37}" type="pres">
      <dgm:prSet presAssocID="{C8BD7C58-1563-D84A-9FE7-E12319FB06DA}" presName="parTrans" presStyleLbl="bgSibTrans2D1" presStyleIdx="3" presStyleCnt="5"/>
      <dgm:spPr/>
    </dgm:pt>
    <dgm:pt modelId="{71990157-99B4-7946-83D6-2A7815BEBA7F}" type="pres">
      <dgm:prSet presAssocID="{8E7CFF81-9503-0C48-BFD7-028AC0AEFFAD}" presName="node" presStyleLbl="node1" presStyleIdx="3" presStyleCnt="5" custRadScaleRad="109164" custRadScaleInc="-84167">
        <dgm:presLayoutVars>
          <dgm:bulletEnabled val="1"/>
        </dgm:presLayoutVars>
      </dgm:prSet>
      <dgm:spPr/>
    </dgm:pt>
    <dgm:pt modelId="{8984D7EE-EF3F-B24C-9C67-DD7D6E647D2C}" type="pres">
      <dgm:prSet presAssocID="{EE165010-F817-4D45-ABEC-B8CD9093F890}" presName="parTrans" presStyleLbl="bgSibTrans2D1" presStyleIdx="4" presStyleCnt="5"/>
      <dgm:spPr/>
    </dgm:pt>
    <dgm:pt modelId="{F4410C80-A8FB-774D-87AC-97C798F1BCDC}" type="pres">
      <dgm:prSet presAssocID="{9AFE962B-85DE-DB4E-9A7A-9574D876D68E}" presName="node" presStyleLbl="node1" presStyleIdx="4" presStyleCnt="5">
        <dgm:presLayoutVars>
          <dgm:bulletEnabled val="1"/>
        </dgm:presLayoutVars>
      </dgm:prSet>
      <dgm:spPr/>
    </dgm:pt>
  </dgm:ptLst>
  <dgm:cxnLst>
    <dgm:cxn modelId="{1EC45613-DB87-BF43-A35B-68D1B5AB3586}" type="presOf" srcId="{656F7B99-43B9-3443-99DF-60DBF304CA59}" destId="{A97B265B-7354-984B-95F8-573C59B7036F}" srcOrd="0" destOrd="0" presId="urn:microsoft.com/office/officeart/2005/8/layout/radial4"/>
    <dgm:cxn modelId="{177A9714-3E9F-F847-8CA3-0E848EB7BB52}" type="presOf" srcId="{C8BD7C58-1563-D84A-9FE7-E12319FB06DA}" destId="{C00E66DE-EE1B-A940-9B0B-1D01CA954A37}" srcOrd="0" destOrd="0" presId="urn:microsoft.com/office/officeart/2005/8/layout/radial4"/>
    <dgm:cxn modelId="{5CC62D27-0F32-2548-86FE-0640DF847873}" type="presOf" srcId="{B39921C3-F58F-294E-A624-94ACA7CED23B}" destId="{7F2A0074-72AC-584E-B2B4-ABC50FF14063}" srcOrd="0" destOrd="0" presId="urn:microsoft.com/office/officeart/2005/8/layout/radial4"/>
    <dgm:cxn modelId="{11D1B535-9AE4-8343-AD26-AF8021C94CE2}" srcId="{54AEED32-8DDA-F043-B57C-5D7DD21A9697}" destId="{656F7B99-43B9-3443-99DF-60DBF304CA59}" srcOrd="0" destOrd="0" parTransId="{4E47A57B-CEB5-274D-A2A9-ED86332D3427}" sibTransId="{2644FAF2-4CF9-104B-9E96-DC154BCB7F61}"/>
    <dgm:cxn modelId="{D9F21F65-6F05-E449-89A8-6A7921F90FE9}" type="presOf" srcId="{C129A3B1-BDAB-5546-81A4-D3FACC516570}" destId="{BB75845B-959B-3040-AC06-AF7081AB1F2E}" srcOrd="0" destOrd="0" presId="urn:microsoft.com/office/officeart/2005/8/layout/radial4"/>
    <dgm:cxn modelId="{EF6E1D54-26C8-244F-9619-4AC0A410878E}" srcId="{54AEED32-8DDA-F043-B57C-5D7DD21A9697}" destId="{9AFE962B-85DE-DB4E-9A7A-9574D876D68E}" srcOrd="4" destOrd="0" parTransId="{EE165010-F817-4D45-ABEC-B8CD9093F890}" sibTransId="{B81B0CA7-FDF0-0644-A7C3-8663301E26B5}"/>
    <dgm:cxn modelId="{DEB34A75-8826-7A43-B790-74D871055726}" type="presOf" srcId="{9AFE962B-85DE-DB4E-9A7A-9574D876D68E}" destId="{F4410C80-A8FB-774D-87AC-97C798F1BCDC}" srcOrd="0" destOrd="0" presId="urn:microsoft.com/office/officeart/2005/8/layout/radial4"/>
    <dgm:cxn modelId="{FAF7AB57-634E-804B-B785-F8517FD24964}" type="presOf" srcId="{EE165010-F817-4D45-ABEC-B8CD9093F890}" destId="{8984D7EE-EF3F-B24C-9C67-DD7D6E647D2C}" srcOrd="0" destOrd="0" presId="urn:microsoft.com/office/officeart/2005/8/layout/radial4"/>
    <dgm:cxn modelId="{4D321C78-2C91-C24F-93BE-41D868855A5B}" srcId="{62FA8EFC-3B8D-9545-A1A0-4722166A0206}" destId="{54AEED32-8DDA-F043-B57C-5D7DD21A9697}" srcOrd="0" destOrd="0" parTransId="{DA577986-A875-564D-8E85-6DEF2C389A21}" sibTransId="{8381C3EA-1349-C042-878B-EF0676CE06B9}"/>
    <dgm:cxn modelId="{5CBDFD82-075A-FB4C-930D-2C19509E6C1E}" srcId="{54AEED32-8DDA-F043-B57C-5D7DD21A9697}" destId="{8E7CFF81-9503-0C48-BFD7-028AC0AEFFAD}" srcOrd="3" destOrd="0" parTransId="{C8BD7C58-1563-D84A-9FE7-E12319FB06DA}" sibTransId="{5360E361-060F-5247-BF3A-1F13C6A653A0}"/>
    <dgm:cxn modelId="{368C81A3-1574-2C42-868F-5403845EB79D}" type="presOf" srcId="{4E47A57B-CEB5-274D-A2A9-ED86332D3427}" destId="{124F82AE-A179-2948-BD36-72A6CE766CFC}" srcOrd="0" destOrd="0" presId="urn:microsoft.com/office/officeart/2005/8/layout/radial4"/>
    <dgm:cxn modelId="{A43EC1A8-E405-E641-928C-A83B2C7EC6BD}" type="presOf" srcId="{8E7CFF81-9503-0C48-BFD7-028AC0AEFFAD}" destId="{71990157-99B4-7946-83D6-2A7815BEBA7F}" srcOrd="0" destOrd="0" presId="urn:microsoft.com/office/officeart/2005/8/layout/radial4"/>
    <dgm:cxn modelId="{63A058AA-F732-7A42-8C26-71251EFF7515}" type="presOf" srcId="{62FA8EFC-3B8D-9545-A1A0-4722166A0206}" destId="{D050AF20-E160-5E4A-8CD7-8E923BAF04E6}" srcOrd="0" destOrd="0" presId="urn:microsoft.com/office/officeart/2005/8/layout/radial4"/>
    <dgm:cxn modelId="{4802C1C8-9924-C343-BA03-B4FB590A3190}" type="presOf" srcId="{A22EF57D-F1AB-CD46-9127-5BCC3D0E3BE2}" destId="{55DA4DF4-D8D2-204F-9DEC-7DF98379E159}" srcOrd="0" destOrd="0" presId="urn:microsoft.com/office/officeart/2005/8/layout/radial4"/>
    <dgm:cxn modelId="{C14941CA-94D5-BD4A-B300-C5EFC414AC88}" type="presOf" srcId="{9E74A358-55FE-E74A-A1A3-F3FA9BFD240E}" destId="{3D21E4AF-0418-CD4F-A8C7-1BBB827AB533}" srcOrd="0" destOrd="0" presId="urn:microsoft.com/office/officeart/2005/8/layout/radial4"/>
    <dgm:cxn modelId="{4D650DD4-AB67-1E46-BE83-DDBBF3723D2A}" srcId="{54AEED32-8DDA-F043-B57C-5D7DD21A9697}" destId="{A22EF57D-F1AB-CD46-9127-5BCC3D0E3BE2}" srcOrd="1" destOrd="0" parTransId="{C129A3B1-BDAB-5546-81A4-D3FACC516570}" sibTransId="{C4DFC633-AE08-964E-9959-E191169DB05F}"/>
    <dgm:cxn modelId="{A6B22CDF-6281-6A4F-8EDF-1D8555EFA532}" srcId="{54AEED32-8DDA-F043-B57C-5D7DD21A9697}" destId="{9E74A358-55FE-E74A-A1A3-F3FA9BFD240E}" srcOrd="2" destOrd="0" parTransId="{B39921C3-F58F-294E-A624-94ACA7CED23B}" sibTransId="{4C92B035-CD5D-F244-990A-3591475A20DC}"/>
    <dgm:cxn modelId="{2F9A12EF-B5D5-DE4C-874F-32659308B693}" type="presOf" srcId="{54AEED32-8DDA-F043-B57C-5D7DD21A9697}" destId="{B60FF336-F380-1C45-98EA-BC758E57A4A4}" srcOrd="0" destOrd="0" presId="urn:microsoft.com/office/officeart/2005/8/layout/radial4"/>
    <dgm:cxn modelId="{27BD3B0C-AF71-7D40-BC07-6124A1DD94BB}" type="presParOf" srcId="{D050AF20-E160-5E4A-8CD7-8E923BAF04E6}" destId="{B60FF336-F380-1C45-98EA-BC758E57A4A4}" srcOrd="0" destOrd="0" presId="urn:microsoft.com/office/officeart/2005/8/layout/radial4"/>
    <dgm:cxn modelId="{23E88398-E57F-234C-BC2F-A0E065B03B62}" type="presParOf" srcId="{D050AF20-E160-5E4A-8CD7-8E923BAF04E6}" destId="{124F82AE-A179-2948-BD36-72A6CE766CFC}" srcOrd="1" destOrd="0" presId="urn:microsoft.com/office/officeart/2005/8/layout/radial4"/>
    <dgm:cxn modelId="{0EDB1FD5-3DE5-7243-9D0A-D090B2A31605}" type="presParOf" srcId="{D050AF20-E160-5E4A-8CD7-8E923BAF04E6}" destId="{A97B265B-7354-984B-95F8-573C59B7036F}" srcOrd="2" destOrd="0" presId="urn:microsoft.com/office/officeart/2005/8/layout/radial4"/>
    <dgm:cxn modelId="{42D9395E-ED8A-CA4B-82AD-90D98139BC03}" type="presParOf" srcId="{D050AF20-E160-5E4A-8CD7-8E923BAF04E6}" destId="{BB75845B-959B-3040-AC06-AF7081AB1F2E}" srcOrd="3" destOrd="0" presId="urn:microsoft.com/office/officeart/2005/8/layout/radial4"/>
    <dgm:cxn modelId="{DE0EB866-F75C-7848-B68E-2C8F78921342}" type="presParOf" srcId="{D050AF20-E160-5E4A-8CD7-8E923BAF04E6}" destId="{55DA4DF4-D8D2-204F-9DEC-7DF98379E159}" srcOrd="4" destOrd="0" presId="urn:microsoft.com/office/officeart/2005/8/layout/radial4"/>
    <dgm:cxn modelId="{608EC537-B513-794D-BB00-45EB94B85753}" type="presParOf" srcId="{D050AF20-E160-5E4A-8CD7-8E923BAF04E6}" destId="{7F2A0074-72AC-584E-B2B4-ABC50FF14063}" srcOrd="5" destOrd="0" presId="urn:microsoft.com/office/officeart/2005/8/layout/radial4"/>
    <dgm:cxn modelId="{A38E923E-5A8B-4E4B-A35A-0AFCA2301B3B}" type="presParOf" srcId="{D050AF20-E160-5E4A-8CD7-8E923BAF04E6}" destId="{3D21E4AF-0418-CD4F-A8C7-1BBB827AB533}" srcOrd="6" destOrd="0" presId="urn:microsoft.com/office/officeart/2005/8/layout/radial4"/>
    <dgm:cxn modelId="{5442BFE0-58CF-B742-81C4-EC1BA9007346}" type="presParOf" srcId="{D050AF20-E160-5E4A-8CD7-8E923BAF04E6}" destId="{C00E66DE-EE1B-A940-9B0B-1D01CA954A37}" srcOrd="7" destOrd="0" presId="urn:microsoft.com/office/officeart/2005/8/layout/radial4"/>
    <dgm:cxn modelId="{ABCE2EBF-C881-644C-868E-CA2426F2A6C3}" type="presParOf" srcId="{D050AF20-E160-5E4A-8CD7-8E923BAF04E6}" destId="{71990157-99B4-7946-83D6-2A7815BEBA7F}" srcOrd="8" destOrd="0" presId="urn:microsoft.com/office/officeart/2005/8/layout/radial4"/>
    <dgm:cxn modelId="{32F50855-0217-004E-A93E-6C21A55180F3}" type="presParOf" srcId="{D050AF20-E160-5E4A-8CD7-8E923BAF04E6}" destId="{8984D7EE-EF3F-B24C-9C67-DD7D6E647D2C}" srcOrd="9" destOrd="0" presId="urn:microsoft.com/office/officeart/2005/8/layout/radial4"/>
    <dgm:cxn modelId="{F402F824-773D-4C47-AC56-1D6AD98EA703}" type="presParOf" srcId="{D050AF20-E160-5E4A-8CD7-8E923BAF04E6}" destId="{F4410C80-A8FB-774D-87AC-97C798F1BCD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FA8EFC-3B8D-9545-A1A0-4722166A0206}" type="doc">
      <dgm:prSet loTypeId="urn:microsoft.com/office/officeart/2005/8/layout/radial4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4AEED32-8DDA-F043-B57C-5D7DD21A9697}">
      <dgm:prSet custT="1"/>
      <dgm:spPr/>
      <dgm:t>
        <a:bodyPr/>
        <a:lstStyle/>
        <a:p>
          <a:pPr rtl="0"/>
          <a:r>
            <a:rPr lang="en-US" sz="2800" dirty="0"/>
            <a:t>Energy</a:t>
          </a:r>
        </a:p>
      </dgm:t>
    </dgm:pt>
    <dgm:pt modelId="{DA577986-A875-564D-8E85-6DEF2C389A21}" type="parTrans" cxnId="{4D321C78-2C91-C24F-93BE-41D868855A5B}">
      <dgm:prSet/>
      <dgm:spPr/>
      <dgm:t>
        <a:bodyPr/>
        <a:lstStyle/>
        <a:p>
          <a:endParaRPr lang="en-US"/>
        </a:p>
      </dgm:t>
    </dgm:pt>
    <dgm:pt modelId="{8381C3EA-1349-C042-878B-EF0676CE06B9}" type="sibTrans" cxnId="{4D321C78-2C91-C24F-93BE-41D868855A5B}">
      <dgm:prSet/>
      <dgm:spPr/>
      <dgm:t>
        <a:bodyPr/>
        <a:lstStyle/>
        <a:p>
          <a:endParaRPr lang="en-US"/>
        </a:p>
      </dgm:t>
    </dgm:pt>
    <dgm:pt modelId="{656F7B99-43B9-3443-99DF-60DBF304CA59}">
      <dgm:prSet/>
      <dgm:spPr/>
      <dgm:t>
        <a:bodyPr/>
        <a:lstStyle/>
        <a:p>
          <a:pPr rtl="0"/>
          <a:r>
            <a:rPr lang="en-US" dirty="0"/>
            <a:t>We do not have a disturbing amount of conflict</a:t>
          </a:r>
        </a:p>
      </dgm:t>
    </dgm:pt>
    <dgm:pt modelId="{4E47A57B-CEB5-274D-A2A9-ED86332D3427}" type="parTrans" cxnId="{11D1B535-9AE4-8343-AD26-AF8021C94CE2}">
      <dgm:prSet/>
      <dgm:spPr/>
      <dgm:t>
        <a:bodyPr/>
        <a:lstStyle/>
        <a:p>
          <a:endParaRPr lang="en-US"/>
        </a:p>
      </dgm:t>
    </dgm:pt>
    <dgm:pt modelId="{2644FAF2-4CF9-104B-9E96-DC154BCB7F61}" type="sibTrans" cxnId="{11D1B535-9AE4-8343-AD26-AF8021C94CE2}">
      <dgm:prSet/>
      <dgm:spPr/>
      <dgm:t>
        <a:bodyPr/>
        <a:lstStyle/>
        <a:p>
          <a:endParaRPr lang="en-US"/>
        </a:p>
      </dgm:t>
    </dgm:pt>
    <dgm:pt modelId="{A22EF57D-F1AB-CD46-9127-5BCC3D0E3BE2}">
      <dgm:prSet/>
      <dgm:spPr/>
      <dgm:t>
        <a:bodyPr/>
        <a:lstStyle/>
        <a:p>
          <a:pPr rtl="0"/>
          <a:r>
            <a:rPr lang="en-US" dirty="0"/>
            <a:t>Rector</a:t>
          </a:r>
          <a:r>
            <a:rPr lang="en-US" baseline="0" dirty="0"/>
            <a:t> communicates in a way that keeps us informed and connected</a:t>
          </a:r>
          <a:endParaRPr lang="en-US" dirty="0"/>
        </a:p>
      </dgm:t>
    </dgm:pt>
    <dgm:pt modelId="{C129A3B1-BDAB-5546-81A4-D3FACC516570}" type="parTrans" cxnId="{4D650DD4-AB67-1E46-BE83-DDBBF3723D2A}">
      <dgm:prSet/>
      <dgm:spPr/>
      <dgm:t>
        <a:bodyPr/>
        <a:lstStyle/>
        <a:p>
          <a:endParaRPr lang="en-US"/>
        </a:p>
      </dgm:t>
    </dgm:pt>
    <dgm:pt modelId="{C4DFC633-AE08-964E-9959-E191169DB05F}" type="sibTrans" cxnId="{4D650DD4-AB67-1E46-BE83-DDBBF3723D2A}">
      <dgm:prSet/>
      <dgm:spPr/>
      <dgm:t>
        <a:bodyPr/>
        <a:lstStyle/>
        <a:p>
          <a:endParaRPr lang="en-US"/>
        </a:p>
      </dgm:t>
    </dgm:pt>
    <dgm:pt modelId="{9E74A358-55FE-E74A-A1A3-F3FA9BFD240E}">
      <dgm:prSet/>
      <dgm:spPr/>
      <dgm:t>
        <a:bodyPr/>
        <a:lstStyle/>
        <a:p>
          <a:pPr rtl="0"/>
          <a:r>
            <a:rPr lang="en-US" baseline="0" dirty="0"/>
            <a:t>Rector has a clear vision</a:t>
          </a:r>
        </a:p>
      </dgm:t>
    </dgm:pt>
    <dgm:pt modelId="{B39921C3-F58F-294E-A624-94ACA7CED23B}" type="parTrans" cxnId="{A6B22CDF-6281-6A4F-8EDF-1D8555EFA532}">
      <dgm:prSet/>
      <dgm:spPr/>
      <dgm:t>
        <a:bodyPr/>
        <a:lstStyle/>
        <a:p>
          <a:endParaRPr lang="en-US"/>
        </a:p>
      </dgm:t>
    </dgm:pt>
    <dgm:pt modelId="{4C92B035-CD5D-F244-990A-3591475A20DC}" type="sibTrans" cxnId="{A6B22CDF-6281-6A4F-8EDF-1D8555EFA532}">
      <dgm:prSet/>
      <dgm:spPr/>
      <dgm:t>
        <a:bodyPr/>
        <a:lstStyle/>
        <a:p>
          <a:endParaRPr lang="en-US"/>
        </a:p>
      </dgm:t>
    </dgm:pt>
    <dgm:pt modelId="{9AFE962B-85DE-DB4E-9A7A-9574D876D68E}">
      <dgm:prSet/>
      <dgm:spPr/>
      <dgm:t>
        <a:bodyPr/>
        <a:lstStyle/>
        <a:p>
          <a:pPr rtl="0"/>
          <a:r>
            <a:rPr lang="en-US" baseline="0" dirty="0"/>
            <a:t>Whole spirit in congregation makes us want to get involved</a:t>
          </a:r>
        </a:p>
      </dgm:t>
    </dgm:pt>
    <dgm:pt modelId="{EE165010-F817-4D45-ABEC-B8CD9093F890}" type="parTrans" cxnId="{EF6E1D54-26C8-244F-9619-4AC0A410878E}">
      <dgm:prSet/>
      <dgm:spPr/>
      <dgm:t>
        <a:bodyPr/>
        <a:lstStyle/>
        <a:p>
          <a:endParaRPr lang="en-US"/>
        </a:p>
      </dgm:t>
    </dgm:pt>
    <dgm:pt modelId="{B81B0CA7-FDF0-0644-A7C3-8663301E26B5}" type="sibTrans" cxnId="{EF6E1D54-26C8-244F-9619-4AC0A410878E}">
      <dgm:prSet/>
      <dgm:spPr/>
      <dgm:t>
        <a:bodyPr/>
        <a:lstStyle/>
        <a:p>
          <a:endParaRPr lang="en-US"/>
        </a:p>
      </dgm:t>
    </dgm:pt>
    <dgm:pt modelId="{D050AF20-E160-5E4A-8CD7-8E923BAF04E6}" type="pres">
      <dgm:prSet presAssocID="{62FA8EFC-3B8D-9545-A1A0-4722166A020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FF336-F380-1C45-98EA-BC758E57A4A4}" type="pres">
      <dgm:prSet presAssocID="{54AEED32-8DDA-F043-B57C-5D7DD21A9697}" presName="centerShape" presStyleLbl="node0" presStyleIdx="0" presStyleCnt="1" custScaleX="125540"/>
      <dgm:spPr/>
    </dgm:pt>
    <dgm:pt modelId="{124F82AE-A179-2948-BD36-72A6CE766CFC}" type="pres">
      <dgm:prSet presAssocID="{4E47A57B-CEB5-274D-A2A9-ED86332D3427}" presName="parTrans" presStyleLbl="bgSibTrans2D1" presStyleIdx="0" presStyleCnt="4"/>
      <dgm:spPr/>
    </dgm:pt>
    <dgm:pt modelId="{A97B265B-7354-984B-95F8-573C59B7036F}" type="pres">
      <dgm:prSet presAssocID="{656F7B99-43B9-3443-99DF-60DBF304CA59}" presName="node" presStyleLbl="node1" presStyleIdx="0" presStyleCnt="4" custRadScaleRad="117172" custRadScaleInc="-236">
        <dgm:presLayoutVars>
          <dgm:bulletEnabled val="1"/>
        </dgm:presLayoutVars>
      </dgm:prSet>
      <dgm:spPr/>
    </dgm:pt>
    <dgm:pt modelId="{BB75845B-959B-3040-AC06-AF7081AB1F2E}" type="pres">
      <dgm:prSet presAssocID="{C129A3B1-BDAB-5546-81A4-D3FACC516570}" presName="parTrans" presStyleLbl="bgSibTrans2D1" presStyleIdx="1" presStyleCnt="4"/>
      <dgm:spPr/>
    </dgm:pt>
    <dgm:pt modelId="{55DA4DF4-D8D2-204F-9DEC-7DF98379E159}" type="pres">
      <dgm:prSet presAssocID="{A22EF57D-F1AB-CD46-9127-5BCC3D0E3BE2}" presName="node" presStyleLbl="node1" presStyleIdx="1" presStyleCnt="4" custRadScaleRad="113147" custRadScaleInc="13696">
        <dgm:presLayoutVars>
          <dgm:bulletEnabled val="1"/>
        </dgm:presLayoutVars>
      </dgm:prSet>
      <dgm:spPr/>
    </dgm:pt>
    <dgm:pt modelId="{7F2A0074-72AC-584E-B2B4-ABC50FF14063}" type="pres">
      <dgm:prSet presAssocID="{B39921C3-F58F-294E-A624-94ACA7CED23B}" presName="parTrans" presStyleLbl="bgSibTrans2D1" presStyleIdx="2" presStyleCnt="4" custLinFactNeighborX="-778" custLinFactNeighborY="3266"/>
      <dgm:spPr/>
    </dgm:pt>
    <dgm:pt modelId="{3D21E4AF-0418-CD4F-A8C7-1BBB827AB533}" type="pres">
      <dgm:prSet presAssocID="{9E74A358-55FE-E74A-A1A3-F3FA9BFD240E}" presName="node" presStyleLbl="node1" presStyleIdx="2" presStyleCnt="4" custRadScaleRad="101175" custRadScaleInc="139657">
        <dgm:presLayoutVars>
          <dgm:bulletEnabled val="1"/>
        </dgm:presLayoutVars>
      </dgm:prSet>
      <dgm:spPr/>
    </dgm:pt>
    <dgm:pt modelId="{8984D7EE-EF3F-B24C-9C67-DD7D6E647D2C}" type="pres">
      <dgm:prSet presAssocID="{EE165010-F817-4D45-ABEC-B8CD9093F890}" presName="parTrans" presStyleLbl="bgSibTrans2D1" presStyleIdx="3" presStyleCnt="4" custLinFactNeighborX="-8893" custLinFactNeighborY="12576"/>
      <dgm:spPr/>
    </dgm:pt>
    <dgm:pt modelId="{F4410C80-A8FB-774D-87AC-97C798F1BCDC}" type="pres">
      <dgm:prSet presAssocID="{9AFE962B-85DE-DB4E-9A7A-9574D876D68E}" presName="node" presStyleLbl="node1" presStyleIdx="3" presStyleCnt="4" custRadScaleRad="118017" custRadScaleInc="-69636">
        <dgm:presLayoutVars>
          <dgm:bulletEnabled val="1"/>
        </dgm:presLayoutVars>
      </dgm:prSet>
      <dgm:spPr/>
    </dgm:pt>
  </dgm:ptLst>
  <dgm:cxnLst>
    <dgm:cxn modelId="{1EC45613-DB87-BF43-A35B-68D1B5AB3586}" type="presOf" srcId="{656F7B99-43B9-3443-99DF-60DBF304CA59}" destId="{A97B265B-7354-984B-95F8-573C59B7036F}" srcOrd="0" destOrd="0" presId="urn:microsoft.com/office/officeart/2005/8/layout/radial4"/>
    <dgm:cxn modelId="{5CC62D27-0F32-2548-86FE-0640DF847873}" type="presOf" srcId="{B39921C3-F58F-294E-A624-94ACA7CED23B}" destId="{7F2A0074-72AC-584E-B2B4-ABC50FF14063}" srcOrd="0" destOrd="0" presId="urn:microsoft.com/office/officeart/2005/8/layout/radial4"/>
    <dgm:cxn modelId="{11D1B535-9AE4-8343-AD26-AF8021C94CE2}" srcId="{54AEED32-8DDA-F043-B57C-5D7DD21A9697}" destId="{656F7B99-43B9-3443-99DF-60DBF304CA59}" srcOrd="0" destOrd="0" parTransId="{4E47A57B-CEB5-274D-A2A9-ED86332D3427}" sibTransId="{2644FAF2-4CF9-104B-9E96-DC154BCB7F61}"/>
    <dgm:cxn modelId="{D9F21F65-6F05-E449-89A8-6A7921F90FE9}" type="presOf" srcId="{C129A3B1-BDAB-5546-81A4-D3FACC516570}" destId="{BB75845B-959B-3040-AC06-AF7081AB1F2E}" srcOrd="0" destOrd="0" presId="urn:microsoft.com/office/officeart/2005/8/layout/radial4"/>
    <dgm:cxn modelId="{EF6E1D54-26C8-244F-9619-4AC0A410878E}" srcId="{54AEED32-8DDA-F043-B57C-5D7DD21A9697}" destId="{9AFE962B-85DE-DB4E-9A7A-9574D876D68E}" srcOrd="3" destOrd="0" parTransId="{EE165010-F817-4D45-ABEC-B8CD9093F890}" sibTransId="{B81B0CA7-FDF0-0644-A7C3-8663301E26B5}"/>
    <dgm:cxn modelId="{DEB34A75-8826-7A43-B790-74D871055726}" type="presOf" srcId="{9AFE962B-85DE-DB4E-9A7A-9574D876D68E}" destId="{F4410C80-A8FB-774D-87AC-97C798F1BCDC}" srcOrd="0" destOrd="0" presId="urn:microsoft.com/office/officeart/2005/8/layout/radial4"/>
    <dgm:cxn modelId="{FAF7AB57-634E-804B-B785-F8517FD24964}" type="presOf" srcId="{EE165010-F817-4D45-ABEC-B8CD9093F890}" destId="{8984D7EE-EF3F-B24C-9C67-DD7D6E647D2C}" srcOrd="0" destOrd="0" presId="urn:microsoft.com/office/officeart/2005/8/layout/radial4"/>
    <dgm:cxn modelId="{4D321C78-2C91-C24F-93BE-41D868855A5B}" srcId="{62FA8EFC-3B8D-9545-A1A0-4722166A0206}" destId="{54AEED32-8DDA-F043-B57C-5D7DD21A9697}" srcOrd="0" destOrd="0" parTransId="{DA577986-A875-564D-8E85-6DEF2C389A21}" sibTransId="{8381C3EA-1349-C042-878B-EF0676CE06B9}"/>
    <dgm:cxn modelId="{368C81A3-1574-2C42-868F-5403845EB79D}" type="presOf" srcId="{4E47A57B-CEB5-274D-A2A9-ED86332D3427}" destId="{124F82AE-A179-2948-BD36-72A6CE766CFC}" srcOrd="0" destOrd="0" presId="urn:microsoft.com/office/officeart/2005/8/layout/radial4"/>
    <dgm:cxn modelId="{63A058AA-F732-7A42-8C26-71251EFF7515}" type="presOf" srcId="{62FA8EFC-3B8D-9545-A1A0-4722166A0206}" destId="{D050AF20-E160-5E4A-8CD7-8E923BAF04E6}" srcOrd="0" destOrd="0" presId="urn:microsoft.com/office/officeart/2005/8/layout/radial4"/>
    <dgm:cxn modelId="{4802C1C8-9924-C343-BA03-B4FB590A3190}" type="presOf" srcId="{A22EF57D-F1AB-CD46-9127-5BCC3D0E3BE2}" destId="{55DA4DF4-D8D2-204F-9DEC-7DF98379E159}" srcOrd="0" destOrd="0" presId="urn:microsoft.com/office/officeart/2005/8/layout/radial4"/>
    <dgm:cxn modelId="{C14941CA-94D5-BD4A-B300-C5EFC414AC88}" type="presOf" srcId="{9E74A358-55FE-E74A-A1A3-F3FA9BFD240E}" destId="{3D21E4AF-0418-CD4F-A8C7-1BBB827AB533}" srcOrd="0" destOrd="0" presId="urn:microsoft.com/office/officeart/2005/8/layout/radial4"/>
    <dgm:cxn modelId="{4D650DD4-AB67-1E46-BE83-DDBBF3723D2A}" srcId="{54AEED32-8DDA-F043-B57C-5D7DD21A9697}" destId="{A22EF57D-F1AB-CD46-9127-5BCC3D0E3BE2}" srcOrd="1" destOrd="0" parTransId="{C129A3B1-BDAB-5546-81A4-D3FACC516570}" sibTransId="{C4DFC633-AE08-964E-9959-E191169DB05F}"/>
    <dgm:cxn modelId="{A6B22CDF-6281-6A4F-8EDF-1D8555EFA532}" srcId="{54AEED32-8DDA-F043-B57C-5D7DD21A9697}" destId="{9E74A358-55FE-E74A-A1A3-F3FA9BFD240E}" srcOrd="2" destOrd="0" parTransId="{B39921C3-F58F-294E-A624-94ACA7CED23B}" sibTransId="{4C92B035-CD5D-F244-990A-3591475A20DC}"/>
    <dgm:cxn modelId="{2F9A12EF-B5D5-DE4C-874F-32659308B693}" type="presOf" srcId="{54AEED32-8DDA-F043-B57C-5D7DD21A9697}" destId="{B60FF336-F380-1C45-98EA-BC758E57A4A4}" srcOrd="0" destOrd="0" presId="urn:microsoft.com/office/officeart/2005/8/layout/radial4"/>
    <dgm:cxn modelId="{27BD3B0C-AF71-7D40-BC07-6124A1DD94BB}" type="presParOf" srcId="{D050AF20-E160-5E4A-8CD7-8E923BAF04E6}" destId="{B60FF336-F380-1C45-98EA-BC758E57A4A4}" srcOrd="0" destOrd="0" presId="urn:microsoft.com/office/officeart/2005/8/layout/radial4"/>
    <dgm:cxn modelId="{23E88398-E57F-234C-BC2F-A0E065B03B62}" type="presParOf" srcId="{D050AF20-E160-5E4A-8CD7-8E923BAF04E6}" destId="{124F82AE-A179-2948-BD36-72A6CE766CFC}" srcOrd="1" destOrd="0" presId="urn:microsoft.com/office/officeart/2005/8/layout/radial4"/>
    <dgm:cxn modelId="{0EDB1FD5-3DE5-7243-9D0A-D090B2A31605}" type="presParOf" srcId="{D050AF20-E160-5E4A-8CD7-8E923BAF04E6}" destId="{A97B265B-7354-984B-95F8-573C59B7036F}" srcOrd="2" destOrd="0" presId="urn:microsoft.com/office/officeart/2005/8/layout/radial4"/>
    <dgm:cxn modelId="{42D9395E-ED8A-CA4B-82AD-90D98139BC03}" type="presParOf" srcId="{D050AF20-E160-5E4A-8CD7-8E923BAF04E6}" destId="{BB75845B-959B-3040-AC06-AF7081AB1F2E}" srcOrd="3" destOrd="0" presId="urn:microsoft.com/office/officeart/2005/8/layout/radial4"/>
    <dgm:cxn modelId="{DE0EB866-F75C-7848-B68E-2C8F78921342}" type="presParOf" srcId="{D050AF20-E160-5E4A-8CD7-8E923BAF04E6}" destId="{55DA4DF4-D8D2-204F-9DEC-7DF98379E159}" srcOrd="4" destOrd="0" presId="urn:microsoft.com/office/officeart/2005/8/layout/radial4"/>
    <dgm:cxn modelId="{608EC537-B513-794D-BB00-45EB94B85753}" type="presParOf" srcId="{D050AF20-E160-5E4A-8CD7-8E923BAF04E6}" destId="{7F2A0074-72AC-584E-B2B4-ABC50FF14063}" srcOrd="5" destOrd="0" presId="urn:microsoft.com/office/officeart/2005/8/layout/radial4"/>
    <dgm:cxn modelId="{A38E923E-5A8B-4E4B-A35A-0AFCA2301B3B}" type="presParOf" srcId="{D050AF20-E160-5E4A-8CD7-8E923BAF04E6}" destId="{3D21E4AF-0418-CD4F-A8C7-1BBB827AB533}" srcOrd="6" destOrd="0" presId="urn:microsoft.com/office/officeart/2005/8/layout/radial4"/>
    <dgm:cxn modelId="{32F50855-0217-004E-A93E-6C21A55180F3}" type="presParOf" srcId="{D050AF20-E160-5E4A-8CD7-8E923BAF04E6}" destId="{8984D7EE-EF3F-B24C-9C67-DD7D6E647D2C}" srcOrd="7" destOrd="0" presId="urn:microsoft.com/office/officeart/2005/8/layout/radial4"/>
    <dgm:cxn modelId="{F402F824-773D-4C47-AC56-1D6AD98EA703}" type="presParOf" srcId="{D050AF20-E160-5E4A-8CD7-8E923BAF04E6}" destId="{F4410C80-A8FB-774D-87AC-97C798F1BCD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3FA25A-8ECD-4ECB-9B66-493AB4699AE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FCCE51-8066-4AE9-A0C5-6D5B1C4221A0}">
      <dgm:prSet/>
      <dgm:spPr/>
      <dgm:t>
        <a:bodyPr/>
        <a:lstStyle/>
        <a:p>
          <a:r>
            <a:rPr lang="en-US" dirty="0"/>
            <a:t>Accountability, Agency and  Leadership skills </a:t>
          </a:r>
        </a:p>
      </dgm:t>
    </dgm:pt>
    <dgm:pt modelId="{BC350CE9-239F-4A4E-AD3A-8F442CD4E4DB}" type="parTrans" cxnId="{546CD63A-31D8-4F61-8302-535C82EF5D38}">
      <dgm:prSet/>
      <dgm:spPr/>
      <dgm:t>
        <a:bodyPr/>
        <a:lstStyle/>
        <a:p>
          <a:endParaRPr lang="en-US"/>
        </a:p>
      </dgm:t>
    </dgm:pt>
    <dgm:pt modelId="{FEAB7FDB-72CE-4499-B648-7CEF29096BD9}" type="sibTrans" cxnId="{546CD63A-31D8-4F61-8302-535C82EF5D38}">
      <dgm:prSet/>
      <dgm:spPr/>
      <dgm:t>
        <a:bodyPr/>
        <a:lstStyle/>
        <a:p>
          <a:endParaRPr lang="en-US"/>
        </a:p>
      </dgm:t>
    </dgm:pt>
    <dgm:pt modelId="{EA80D51E-7047-4B79-A55A-B9F7058C8DB2}">
      <dgm:prSet/>
      <dgm:spPr/>
      <dgm:t>
        <a:bodyPr/>
        <a:lstStyle/>
        <a:p>
          <a:r>
            <a:rPr lang="en-US" dirty="0"/>
            <a:t>Built in consistent support for clergy </a:t>
          </a:r>
        </a:p>
      </dgm:t>
    </dgm:pt>
    <dgm:pt modelId="{7A87399B-EE72-4D32-B831-C5BACFA8F955}" type="parTrans" cxnId="{5F4BE641-3223-45CC-AF56-E1180A85AC82}">
      <dgm:prSet/>
      <dgm:spPr/>
      <dgm:t>
        <a:bodyPr/>
        <a:lstStyle/>
        <a:p>
          <a:endParaRPr lang="en-US"/>
        </a:p>
      </dgm:t>
    </dgm:pt>
    <dgm:pt modelId="{469F6849-B9BD-4C75-BBA5-09523470C090}" type="sibTrans" cxnId="{5F4BE641-3223-45CC-AF56-E1180A85AC82}">
      <dgm:prSet/>
      <dgm:spPr/>
      <dgm:t>
        <a:bodyPr/>
        <a:lstStyle/>
        <a:p>
          <a:endParaRPr lang="en-US"/>
        </a:p>
      </dgm:t>
    </dgm:pt>
    <dgm:pt modelId="{59C87DF5-5E92-44BA-B56E-4D2075200AF7}">
      <dgm:prSet/>
      <dgm:spPr/>
      <dgm:t>
        <a:bodyPr/>
        <a:lstStyle/>
        <a:p>
          <a:r>
            <a:rPr lang="en-US" dirty="0"/>
            <a:t>High level conflict management skills</a:t>
          </a:r>
        </a:p>
      </dgm:t>
    </dgm:pt>
    <dgm:pt modelId="{5CA408CF-B56E-4AA4-8940-29C25D040F02}" type="parTrans" cxnId="{74B9C2F4-7244-48E0-AA4E-A7FEB9386D0C}">
      <dgm:prSet/>
      <dgm:spPr/>
      <dgm:t>
        <a:bodyPr/>
        <a:lstStyle/>
        <a:p>
          <a:endParaRPr lang="en-US"/>
        </a:p>
      </dgm:t>
    </dgm:pt>
    <dgm:pt modelId="{C703970B-E986-4A75-985F-8A37DD4B8159}" type="sibTrans" cxnId="{74B9C2F4-7244-48E0-AA4E-A7FEB9386D0C}">
      <dgm:prSet/>
      <dgm:spPr/>
      <dgm:t>
        <a:bodyPr/>
        <a:lstStyle/>
        <a:p>
          <a:endParaRPr lang="en-US"/>
        </a:p>
      </dgm:t>
    </dgm:pt>
    <dgm:pt modelId="{EA832C63-32C7-46BC-9949-B7F67D0ACD54}">
      <dgm:prSet/>
      <dgm:spPr/>
      <dgm:t>
        <a:bodyPr/>
        <a:lstStyle/>
        <a:p>
          <a:r>
            <a:rPr lang="en-US" dirty="0"/>
            <a:t>Anxiety that is managed well about clergy changes (adaptive change)  </a:t>
          </a:r>
        </a:p>
      </dgm:t>
    </dgm:pt>
    <dgm:pt modelId="{61D92BAB-5CDD-45B7-B425-322D7C3C174C}" type="parTrans" cxnId="{657D7563-2F9B-4269-A2A6-513DD3EE5EEE}">
      <dgm:prSet/>
      <dgm:spPr/>
      <dgm:t>
        <a:bodyPr/>
        <a:lstStyle/>
        <a:p>
          <a:endParaRPr lang="en-US"/>
        </a:p>
      </dgm:t>
    </dgm:pt>
    <dgm:pt modelId="{D35F927B-DCA6-4B1A-B965-448EEDCA37E0}" type="sibTrans" cxnId="{657D7563-2F9B-4269-A2A6-513DD3EE5EEE}">
      <dgm:prSet/>
      <dgm:spPr/>
      <dgm:t>
        <a:bodyPr/>
        <a:lstStyle/>
        <a:p>
          <a:endParaRPr lang="en-US"/>
        </a:p>
      </dgm:t>
    </dgm:pt>
    <dgm:pt modelId="{2C753E99-F008-E041-A385-7D2A3A36E106}" type="pres">
      <dgm:prSet presAssocID="{5E3FA25A-8ECD-4ECB-9B66-493AB4699AE0}" presName="matrix" presStyleCnt="0">
        <dgm:presLayoutVars>
          <dgm:chMax val="1"/>
          <dgm:dir/>
          <dgm:resizeHandles val="exact"/>
        </dgm:presLayoutVars>
      </dgm:prSet>
      <dgm:spPr/>
    </dgm:pt>
    <dgm:pt modelId="{1392B023-D050-8042-B47D-BAA6FE1CDB58}" type="pres">
      <dgm:prSet presAssocID="{5E3FA25A-8ECD-4ECB-9B66-493AB4699AE0}" presName="diamond" presStyleLbl="bgShp" presStyleIdx="0" presStyleCnt="1"/>
      <dgm:spPr/>
    </dgm:pt>
    <dgm:pt modelId="{8A38F812-3D7D-154B-B38A-1D291FDC0011}" type="pres">
      <dgm:prSet presAssocID="{5E3FA25A-8ECD-4ECB-9B66-493AB4699A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22170F-D81A-B041-BC30-7E60C5C91324}" type="pres">
      <dgm:prSet presAssocID="{5E3FA25A-8ECD-4ECB-9B66-493AB4699A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2208338-D6C4-824E-B385-8D7DBEDD7FF6}" type="pres">
      <dgm:prSet presAssocID="{5E3FA25A-8ECD-4ECB-9B66-493AB4699A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C841544-1870-A146-9068-8ADD79D02530}" type="pres">
      <dgm:prSet presAssocID="{5E3FA25A-8ECD-4ECB-9B66-493AB4699A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737F1E-BF24-3B4E-8975-FEFB461588D4}" type="presOf" srcId="{59C87DF5-5E92-44BA-B56E-4D2075200AF7}" destId="{72208338-D6C4-824E-B385-8D7DBEDD7FF6}" srcOrd="0" destOrd="0" presId="urn:microsoft.com/office/officeart/2005/8/layout/matrix3"/>
    <dgm:cxn modelId="{82B8DC25-3152-7049-99B7-2AB8165DD71D}" type="presOf" srcId="{16FCCE51-8066-4AE9-A0C5-6D5B1C4221A0}" destId="{8A38F812-3D7D-154B-B38A-1D291FDC0011}" srcOrd="0" destOrd="0" presId="urn:microsoft.com/office/officeart/2005/8/layout/matrix3"/>
    <dgm:cxn modelId="{DD6B3537-D3FD-224A-A5FE-C0D3F74CE2D2}" type="presOf" srcId="{EA80D51E-7047-4B79-A55A-B9F7058C8DB2}" destId="{C922170F-D81A-B041-BC30-7E60C5C91324}" srcOrd="0" destOrd="0" presId="urn:microsoft.com/office/officeart/2005/8/layout/matrix3"/>
    <dgm:cxn modelId="{546CD63A-31D8-4F61-8302-535C82EF5D38}" srcId="{5E3FA25A-8ECD-4ECB-9B66-493AB4699AE0}" destId="{16FCCE51-8066-4AE9-A0C5-6D5B1C4221A0}" srcOrd="0" destOrd="0" parTransId="{BC350CE9-239F-4A4E-AD3A-8F442CD4E4DB}" sibTransId="{FEAB7FDB-72CE-4499-B648-7CEF29096BD9}"/>
    <dgm:cxn modelId="{5F4BE641-3223-45CC-AF56-E1180A85AC82}" srcId="{5E3FA25A-8ECD-4ECB-9B66-493AB4699AE0}" destId="{EA80D51E-7047-4B79-A55A-B9F7058C8DB2}" srcOrd="1" destOrd="0" parTransId="{7A87399B-EE72-4D32-B831-C5BACFA8F955}" sibTransId="{469F6849-B9BD-4C75-BBA5-09523470C090}"/>
    <dgm:cxn modelId="{657D7563-2F9B-4269-A2A6-513DD3EE5EEE}" srcId="{5E3FA25A-8ECD-4ECB-9B66-493AB4699AE0}" destId="{EA832C63-32C7-46BC-9949-B7F67D0ACD54}" srcOrd="3" destOrd="0" parTransId="{61D92BAB-5CDD-45B7-B425-322D7C3C174C}" sibTransId="{D35F927B-DCA6-4B1A-B965-448EEDCA37E0}"/>
    <dgm:cxn modelId="{F5C6D554-7498-184B-8FE9-7EFDA5414FBF}" type="presOf" srcId="{5E3FA25A-8ECD-4ECB-9B66-493AB4699AE0}" destId="{2C753E99-F008-E041-A385-7D2A3A36E106}" srcOrd="0" destOrd="0" presId="urn:microsoft.com/office/officeart/2005/8/layout/matrix3"/>
    <dgm:cxn modelId="{74B9C2F4-7244-48E0-AA4E-A7FEB9386D0C}" srcId="{5E3FA25A-8ECD-4ECB-9B66-493AB4699AE0}" destId="{59C87DF5-5E92-44BA-B56E-4D2075200AF7}" srcOrd="2" destOrd="0" parTransId="{5CA408CF-B56E-4AA4-8940-29C25D040F02}" sibTransId="{C703970B-E986-4A75-985F-8A37DD4B8159}"/>
    <dgm:cxn modelId="{DEF989FE-7B2B-0744-A9F2-6012A38BCEE6}" type="presOf" srcId="{EA832C63-32C7-46BC-9949-B7F67D0ACD54}" destId="{1C841544-1870-A146-9068-8ADD79D02530}" srcOrd="0" destOrd="0" presId="urn:microsoft.com/office/officeart/2005/8/layout/matrix3"/>
    <dgm:cxn modelId="{3A930D5C-BDD1-C144-B2AF-06DE61E6973E}" type="presParOf" srcId="{2C753E99-F008-E041-A385-7D2A3A36E106}" destId="{1392B023-D050-8042-B47D-BAA6FE1CDB58}" srcOrd="0" destOrd="0" presId="urn:microsoft.com/office/officeart/2005/8/layout/matrix3"/>
    <dgm:cxn modelId="{50089AFD-B5F1-E143-ABD8-86A03495001F}" type="presParOf" srcId="{2C753E99-F008-E041-A385-7D2A3A36E106}" destId="{8A38F812-3D7D-154B-B38A-1D291FDC0011}" srcOrd="1" destOrd="0" presId="urn:microsoft.com/office/officeart/2005/8/layout/matrix3"/>
    <dgm:cxn modelId="{E60FABE8-A67A-C74B-A548-64F150AA732B}" type="presParOf" srcId="{2C753E99-F008-E041-A385-7D2A3A36E106}" destId="{C922170F-D81A-B041-BC30-7E60C5C91324}" srcOrd="2" destOrd="0" presId="urn:microsoft.com/office/officeart/2005/8/layout/matrix3"/>
    <dgm:cxn modelId="{1FFD23ED-EBA1-6543-AD36-5EF48A3FE092}" type="presParOf" srcId="{2C753E99-F008-E041-A385-7D2A3A36E106}" destId="{72208338-D6C4-824E-B385-8D7DBEDD7FF6}" srcOrd="3" destOrd="0" presId="urn:microsoft.com/office/officeart/2005/8/layout/matrix3"/>
    <dgm:cxn modelId="{D395BE11-E092-074D-B845-5687F7C1B0AF}" type="presParOf" srcId="{2C753E99-F008-E041-A385-7D2A3A36E106}" destId="{1C841544-1870-A146-9068-8ADD79D02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C0FAAB-49C7-4D9E-9329-DC5D0848649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8C17C6B-E812-48C1-AAF7-F39238A8C003}">
      <dgm:prSet/>
      <dgm:spPr/>
      <dgm:t>
        <a:bodyPr/>
        <a:lstStyle/>
        <a:p>
          <a:pPr rtl="0"/>
          <a:r>
            <a:rPr lang="en-US" b="1" dirty="0"/>
            <a:t>Strengthen the pastoral response of the church to serve people in times of need (Very High)</a:t>
          </a:r>
        </a:p>
      </dgm:t>
    </dgm:pt>
    <dgm:pt modelId="{219946D3-F343-4A0B-AB2A-4B9DCCDFE86B}" type="sibTrans" cxnId="{733B74F7-FE8A-4FE8-AFA2-30A2782A08CE}">
      <dgm:prSet/>
      <dgm:spPr/>
      <dgm:t>
        <a:bodyPr/>
        <a:lstStyle/>
        <a:p>
          <a:endParaRPr lang="en-US"/>
        </a:p>
      </dgm:t>
    </dgm:pt>
    <dgm:pt modelId="{C9FF3524-CD7A-4038-875D-E810E07076BC}" type="parTrans" cxnId="{733B74F7-FE8A-4FE8-AFA2-30A2782A08CE}">
      <dgm:prSet/>
      <dgm:spPr/>
      <dgm:t>
        <a:bodyPr/>
        <a:lstStyle/>
        <a:p>
          <a:endParaRPr lang="en-US"/>
        </a:p>
      </dgm:t>
    </dgm:pt>
    <dgm:pt modelId="{138560DA-2689-4DD8-81B9-A8AC672BE8DD}">
      <dgm:prSet/>
      <dgm:spPr/>
      <dgm:t>
        <a:bodyPr/>
        <a:lstStyle/>
        <a:p>
          <a:pPr rtl="0"/>
          <a:r>
            <a:rPr lang="en-US" b="1" dirty="0"/>
            <a:t>Develop the spiritual generosity of the church to support the ministry of the church (High)</a:t>
          </a:r>
        </a:p>
      </dgm:t>
    </dgm:pt>
    <dgm:pt modelId="{D98F9784-802B-49E4-8775-DB7CFFC66ABF}" type="sibTrans" cxnId="{12B487D2-2A38-4F86-A8E3-4C65810DBBAD}">
      <dgm:prSet/>
      <dgm:spPr/>
      <dgm:t>
        <a:bodyPr/>
        <a:lstStyle/>
        <a:p>
          <a:endParaRPr lang="en-US"/>
        </a:p>
      </dgm:t>
    </dgm:pt>
    <dgm:pt modelId="{B4C46ACA-BB5C-4012-826D-D7C12CB8AB95}" type="parTrans" cxnId="{12B487D2-2A38-4F86-A8E3-4C65810DBBAD}">
      <dgm:prSet/>
      <dgm:spPr/>
      <dgm:t>
        <a:bodyPr/>
        <a:lstStyle/>
        <a:p>
          <a:endParaRPr lang="en-US"/>
        </a:p>
      </dgm:t>
    </dgm:pt>
    <dgm:pt modelId="{95DF1957-F5A8-2B45-94CF-357D6B6A1DEF}">
      <dgm:prSet/>
      <dgm:spPr/>
      <dgm:t>
        <a:bodyPr/>
        <a:lstStyle/>
        <a:p>
          <a:endParaRPr lang="en-US" b="1" dirty="0"/>
        </a:p>
      </dgm:t>
    </dgm:pt>
    <dgm:pt modelId="{4480E6A5-7D26-0F47-A427-372D14A74505}" type="sibTrans" cxnId="{3F094E7C-0DE7-9B41-81D9-5EA084C3B624}">
      <dgm:prSet/>
      <dgm:spPr/>
      <dgm:t>
        <a:bodyPr/>
        <a:lstStyle/>
        <a:p>
          <a:endParaRPr lang="en-US"/>
        </a:p>
      </dgm:t>
    </dgm:pt>
    <dgm:pt modelId="{111374CB-589B-504B-9ED3-2BCBC6C70FF2}" type="parTrans" cxnId="{3F094E7C-0DE7-9B41-81D9-5EA084C3B624}">
      <dgm:prSet/>
      <dgm:spPr/>
      <dgm:t>
        <a:bodyPr/>
        <a:lstStyle/>
        <a:p>
          <a:endParaRPr lang="en-US"/>
        </a:p>
      </dgm:t>
    </dgm:pt>
    <dgm:pt modelId="{3E480F32-3D69-CB45-A380-09B91469562D}" type="pres">
      <dgm:prSet presAssocID="{7EC0FAAB-49C7-4D9E-9329-DC5D0848649D}" presName="vert0" presStyleCnt="0">
        <dgm:presLayoutVars>
          <dgm:dir/>
          <dgm:animOne val="branch"/>
          <dgm:animLvl val="lvl"/>
        </dgm:presLayoutVars>
      </dgm:prSet>
      <dgm:spPr/>
    </dgm:pt>
    <dgm:pt modelId="{45A31C14-E3C0-014D-AB65-2F24BB8455E9}" type="pres">
      <dgm:prSet presAssocID="{138560DA-2689-4DD8-81B9-A8AC672BE8DD}" presName="thickLine" presStyleLbl="alignNode1" presStyleIdx="0" presStyleCnt="3"/>
      <dgm:spPr/>
    </dgm:pt>
    <dgm:pt modelId="{C1BFBA4E-6272-CB48-8F16-1EE007D74C4E}" type="pres">
      <dgm:prSet presAssocID="{138560DA-2689-4DD8-81B9-A8AC672BE8DD}" presName="horz1" presStyleCnt="0"/>
      <dgm:spPr/>
    </dgm:pt>
    <dgm:pt modelId="{94347F97-1B75-C043-97E5-785340FBF507}" type="pres">
      <dgm:prSet presAssocID="{138560DA-2689-4DD8-81B9-A8AC672BE8DD}" presName="tx1" presStyleLbl="revTx" presStyleIdx="0" presStyleCnt="3"/>
      <dgm:spPr/>
    </dgm:pt>
    <dgm:pt modelId="{FC929123-8DC7-1047-88D3-2BE15E3A2F41}" type="pres">
      <dgm:prSet presAssocID="{138560DA-2689-4DD8-81B9-A8AC672BE8DD}" presName="vert1" presStyleCnt="0"/>
      <dgm:spPr/>
    </dgm:pt>
    <dgm:pt modelId="{AA567F99-911D-5844-8B54-21121B7CA96D}" type="pres">
      <dgm:prSet presAssocID="{D8C17C6B-E812-48C1-AAF7-F39238A8C003}" presName="thickLine" presStyleLbl="alignNode1" presStyleIdx="1" presStyleCnt="3"/>
      <dgm:spPr/>
    </dgm:pt>
    <dgm:pt modelId="{E15A3E42-7CDA-2640-A7CE-19C26751E842}" type="pres">
      <dgm:prSet presAssocID="{D8C17C6B-E812-48C1-AAF7-F39238A8C003}" presName="horz1" presStyleCnt="0"/>
      <dgm:spPr/>
    </dgm:pt>
    <dgm:pt modelId="{1778D600-7864-B54A-A3A9-4F565E510AB3}" type="pres">
      <dgm:prSet presAssocID="{D8C17C6B-E812-48C1-AAF7-F39238A8C003}" presName="tx1" presStyleLbl="revTx" presStyleIdx="1" presStyleCnt="3"/>
      <dgm:spPr/>
    </dgm:pt>
    <dgm:pt modelId="{91E7683A-42C8-F547-B4C7-207FE4B83A35}" type="pres">
      <dgm:prSet presAssocID="{D8C17C6B-E812-48C1-AAF7-F39238A8C003}" presName="vert1" presStyleCnt="0"/>
      <dgm:spPr/>
    </dgm:pt>
    <dgm:pt modelId="{711D8247-1046-FF4B-AC57-3488BA63FBBD}" type="pres">
      <dgm:prSet presAssocID="{95DF1957-F5A8-2B45-94CF-357D6B6A1DEF}" presName="thickLine" presStyleLbl="alignNode1" presStyleIdx="2" presStyleCnt="3"/>
      <dgm:spPr/>
    </dgm:pt>
    <dgm:pt modelId="{38BE83A3-FEB7-AE45-8C5B-3C359D852F13}" type="pres">
      <dgm:prSet presAssocID="{95DF1957-F5A8-2B45-94CF-357D6B6A1DEF}" presName="horz1" presStyleCnt="0"/>
      <dgm:spPr/>
    </dgm:pt>
    <dgm:pt modelId="{0776C6E7-CABA-CE47-84D7-630EED253A61}" type="pres">
      <dgm:prSet presAssocID="{95DF1957-F5A8-2B45-94CF-357D6B6A1DEF}" presName="tx1" presStyleLbl="revTx" presStyleIdx="2" presStyleCnt="3"/>
      <dgm:spPr/>
    </dgm:pt>
    <dgm:pt modelId="{AEA69977-1A1F-2F4E-8C31-E7DDDAB86757}" type="pres">
      <dgm:prSet presAssocID="{95DF1957-F5A8-2B45-94CF-357D6B6A1DEF}" presName="vert1" presStyleCnt="0"/>
      <dgm:spPr/>
    </dgm:pt>
  </dgm:ptLst>
  <dgm:cxnLst>
    <dgm:cxn modelId="{3D469B22-9784-BB47-8276-4C99956B5F80}" type="presOf" srcId="{138560DA-2689-4DD8-81B9-A8AC672BE8DD}" destId="{94347F97-1B75-C043-97E5-785340FBF507}" srcOrd="0" destOrd="0" presId="urn:microsoft.com/office/officeart/2008/layout/LinedList"/>
    <dgm:cxn modelId="{892C3642-4F8F-5F44-AC0E-728B6186F523}" type="presOf" srcId="{7EC0FAAB-49C7-4D9E-9329-DC5D0848649D}" destId="{3E480F32-3D69-CB45-A380-09B91469562D}" srcOrd="0" destOrd="0" presId="urn:microsoft.com/office/officeart/2008/layout/LinedList"/>
    <dgm:cxn modelId="{F497E748-592B-2441-953B-9A54BE263BD6}" type="presOf" srcId="{D8C17C6B-E812-48C1-AAF7-F39238A8C003}" destId="{1778D600-7864-B54A-A3A9-4F565E510AB3}" srcOrd="0" destOrd="0" presId="urn:microsoft.com/office/officeart/2008/layout/LinedList"/>
    <dgm:cxn modelId="{3F094E7C-0DE7-9B41-81D9-5EA084C3B624}" srcId="{7EC0FAAB-49C7-4D9E-9329-DC5D0848649D}" destId="{95DF1957-F5A8-2B45-94CF-357D6B6A1DEF}" srcOrd="2" destOrd="0" parTransId="{111374CB-589B-504B-9ED3-2BCBC6C70FF2}" sibTransId="{4480E6A5-7D26-0F47-A427-372D14A74505}"/>
    <dgm:cxn modelId="{12B487D2-2A38-4F86-A8E3-4C65810DBBAD}" srcId="{7EC0FAAB-49C7-4D9E-9329-DC5D0848649D}" destId="{138560DA-2689-4DD8-81B9-A8AC672BE8DD}" srcOrd="0" destOrd="0" parTransId="{B4C46ACA-BB5C-4012-826D-D7C12CB8AB95}" sibTransId="{D98F9784-802B-49E4-8775-DB7CFFC66ABF}"/>
    <dgm:cxn modelId="{FECB85F0-7160-B444-B2DA-6C08233359CB}" type="presOf" srcId="{95DF1957-F5A8-2B45-94CF-357D6B6A1DEF}" destId="{0776C6E7-CABA-CE47-84D7-630EED253A61}" srcOrd="0" destOrd="0" presId="urn:microsoft.com/office/officeart/2008/layout/LinedList"/>
    <dgm:cxn modelId="{733B74F7-FE8A-4FE8-AFA2-30A2782A08CE}" srcId="{7EC0FAAB-49C7-4D9E-9329-DC5D0848649D}" destId="{D8C17C6B-E812-48C1-AAF7-F39238A8C003}" srcOrd="1" destOrd="0" parTransId="{C9FF3524-CD7A-4038-875D-E810E07076BC}" sibTransId="{219946D3-F343-4A0B-AB2A-4B9DCCDFE86B}"/>
    <dgm:cxn modelId="{0AAE4878-6F4A-EA4D-B17A-D1A43321243C}" type="presParOf" srcId="{3E480F32-3D69-CB45-A380-09B91469562D}" destId="{45A31C14-E3C0-014D-AB65-2F24BB8455E9}" srcOrd="0" destOrd="0" presId="urn:microsoft.com/office/officeart/2008/layout/LinedList"/>
    <dgm:cxn modelId="{785A39A4-2749-1448-A29E-0C720D0BFDB1}" type="presParOf" srcId="{3E480F32-3D69-CB45-A380-09B91469562D}" destId="{C1BFBA4E-6272-CB48-8F16-1EE007D74C4E}" srcOrd="1" destOrd="0" presId="urn:microsoft.com/office/officeart/2008/layout/LinedList"/>
    <dgm:cxn modelId="{8040F8F0-7DE5-2D4F-AD67-D2B8F6842FDC}" type="presParOf" srcId="{C1BFBA4E-6272-CB48-8F16-1EE007D74C4E}" destId="{94347F97-1B75-C043-97E5-785340FBF507}" srcOrd="0" destOrd="0" presId="urn:microsoft.com/office/officeart/2008/layout/LinedList"/>
    <dgm:cxn modelId="{3460920D-72C5-B14D-AFB5-CDD239B35EF0}" type="presParOf" srcId="{C1BFBA4E-6272-CB48-8F16-1EE007D74C4E}" destId="{FC929123-8DC7-1047-88D3-2BE15E3A2F41}" srcOrd="1" destOrd="0" presId="urn:microsoft.com/office/officeart/2008/layout/LinedList"/>
    <dgm:cxn modelId="{72878BD7-4CF2-7147-A4ED-8949883A869A}" type="presParOf" srcId="{3E480F32-3D69-CB45-A380-09B91469562D}" destId="{AA567F99-911D-5844-8B54-21121B7CA96D}" srcOrd="2" destOrd="0" presId="urn:microsoft.com/office/officeart/2008/layout/LinedList"/>
    <dgm:cxn modelId="{47DF1A4D-A411-4F46-A1EE-5CC7903EDC18}" type="presParOf" srcId="{3E480F32-3D69-CB45-A380-09B91469562D}" destId="{E15A3E42-7CDA-2640-A7CE-19C26751E842}" srcOrd="3" destOrd="0" presId="urn:microsoft.com/office/officeart/2008/layout/LinedList"/>
    <dgm:cxn modelId="{9CCA7E05-E5E4-3C4F-8B5B-87F9592478C2}" type="presParOf" srcId="{E15A3E42-7CDA-2640-A7CE-19C26751E842}" destId="{1778D600-7864-B54A-A3A9-4F565E510AB3}" srcOrd="0" destOrd="0" presId="urn:microsoft.com/office/officeart/2008/layout/LinedList"/>
    <dgm:cxn modelId="{F0E41ECD-B094-5643-BEE4-1287FDB05459}" type="presParOf" srcId="{E15A3E42-7CDA-2640-A7CE-19C26751E842}" destId="{91E7683A-42C8-F547-B4C7-207FE4B83A35}" srcOrd="1" destOrd="0" presId="urn:microsoft.com/office/officeart/2008/layout/LinedList"/>
    <dgm:cxn modelId="{A8636E8E-D4F6-5C4E-9683-02928650CAD7}" type="presParOf" srcId="{3E480F32-3D69-CB45-A380-09B91469562D}" destId="{711D8247-1046-FF4B-AC57-3488BA63FBBD}" srcOrd="4" destOrd="0" presId="urn:microsoft.com/office/officeart/2008/layout/LinedList"/>
    <dgm:cxn modelId="{67B28DF3-35CD-2D40-A540-19CD04D14D62}" type="presParOf" srcId="{3E480F32-3D69-CB45-A380-09B91469562D}" destId="{38BE83A3-FEB7-AE45-8C5B-3C359D852F13}" srcOrd="5" destOrd="0" presId="urn:microsoft.com/office/officeart/2008/layout/LinedList"/>
    <dgm:cxn modelId="{361404B1-E048-5349-8EDA-C74FE14E7551}" type="presParOf" srcId="{38BE83A3-FEB7-AE45-8C5B-3C359D852F13}" destId="{0776C6E7-CABA-CE47-84D7-630EED253A61}" srcOrd="0" destOrd="0" presId="urn:microsoft.com/office/officeart/2008/layout/LinedList"/>
    <dgm:cxn modelId="{AC24BAC4-4D26-5D4F-AD7E-F24E24CE1DC9}" type="presParOf" srcId="{38BE83A3-FEB7-AE45-8C5B-3C359D852F13}" destId="{AEA69977-1A1F-2F4E-8C31-E7DDDAB867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3FA25A-8ECD-4ECB-9B66-493AB4699AE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FCCE51-8066-4AE9-A0C5-6D5B1C4221A0}">
      <dgm:prSet/>
      <dgm:spPr/>
      <dgm:t>
        <a:bodyPr/>
        <a:lstStyle/>
        <a:p>
          <a:r>
            <a:rPr lang="en-US" dirty="0"/>
            <a:t>Accountability, Agency and  Leadership skills </a:t>
          </a:r>
        </a:p>
      </dgm:t>
    </dgm:pt>
    <dgm:pt modelId="{BC350CE9-239F-4A4E-AD3A-8F442CD4E4DB}" type="parTrans" cxnId="{546CD63A-31D8-4F61-8302-535C82EF5D38}">
      <dgm:prSet/>
      <dgm:spPr/>
      <dgm:t>
        <a:bodyPr/>
        <a:lstStyle/>
        <a:p>
          <a:endParaRPr lang="en-US"/>
        </a:p>
      </dgm:t>
    </dgm:pt>
    <dgm:pt modelId="{FEAB7FDB-72CE-4499-B648-7CEF29096BD9}" type="sibTrans" cxnId="{546CD63A-31D8-4F61-8302-535C82EF5D38}">
      <dgm:prSet/>
      <dgm:spPr/>
      <dgm:t>
        <a:bodyPr/>
        <a:lstStyle/>
        <a:p>
          <a:endParaRPr lang="en-US"/>
        </a:p>
      </dgm:t>
    </dgm:pt>
    <dgm:pt modelId="{EA80D51E-7047-4B79-A55A-B9F7058C8DB2}">
      <dgm:prSet/>
      <dgm:spPr/>
      <dgm:t>
        <a:bodyPr/>
        <a:lstStyle/>
        <a:p>
          <a:r>
            <a:rPr lang="en-US" dirty="0"/>
            <a:t>Strong Trust</a:t>
          </a:r>
        </a:p>
        <a:p>
          <a:r>
            <a:rPr lang="en-US" dirty="0"/>
            <a:t>In</a:t>
          </a:r>
        </a:p>
        <a:p>
          <a:r>
            <a:rPr lang="en-US" dirty="0"/>
            <a:t>Governance</a:t>
          </a:r>
        </a:p>
      </dgm:t>
    </dgm:pt>
    <dgm:pt modelId="{7A87399B-EE72-4D32-B831-C5BACFA8F955}" type="parTrans" cxnId="{5F4BE641-3223-45CC-AF56-E1180A85AC82}">
      <dgm:prSet/>
      <dgm:spPr/>
      <dgm:t>
        <a:bodyPr/>
        <a:lstStyle/>
        <a:p>
          <a:endParaRPr lang="en-US"/>
        </a:p>
      </dgm:t>
    </dgm:pt>
    <dgm:pt modelId="{469F6849-B9BD-4C75-BBA5-09523470C090}" type="sibTrans" cxnId="{5F4BE641-3223-45CC-AF56-E1180A85AC82}">
      <dgm:prSet/>
      <dgm:spPr/>
      <dgm:t>
        <a:bodyPr/>
        <a:lstStyle/>
        <a:p>
          <a:endParaRPr lang="en-US"/>
        </a:p>
      </dgm:t>
    </dgm:pt>
    <dgm:pt modelId="{59C87DF5-5E92-44BA-B56E-4D2075200AF7}">
      <dgm:prSet/>
      <dgm:spPr/>
      <dgm:t>
        <a:bodyPr/>
        <a:lstStyle/>
        <a:p>
          <a:r>
            <a:rPr lang="en-US" dirty="0"/>
            <a:t>High level conflict management skills</a:t>
          </a:r>
        </a:p>
      </dgm:t>
    </dgm:pt>
    <dgm:pt modelId="{5CA408CF-B56E-4AA4-8940-29C25D040F02}" type="parTrans" cxnId="{74B9C2F4-7244-48E0-AA4E-A7FEB9386D0C}">
      <dgm:prSet/>
      <dgm:spPr/>
      <dgm:t>
        <a:bodyPr/>
        <a:lstStyle/>
        <a:p>
          <a:endParaRPr lang="en-US"/>
        </a:p>
      </dgm:t>
    </dgm:pt>
    <dgm:pt modelId="{C703970B-E986-4A75-985F-8A37DD4B8159}" type="sibTrans" cxnId="{74B9C2F4-7244-48E0-AA4E-A7FEB9386D0C}">
      <dgm:prSet/>
      <dgm:spPr/>
      <dgm:t>
        <a:bodyPr/>
        <a:lstStyle/>
        <a:p>
          <a:endParaRPr lang="en-US"/>
        </a:p>
      </dgm:t>
    </dgm:pt>
    <dgm:pt modelId="{EA832C63-32C7-46BC-9949-B7F67D0ACD54}">
      <dgm:prSet/>
      <dgm:spPr/>
      <dgm:t>
        <a:bodyPr/>
        <a:lstStyle/>
        <a:p>
          <a:r>
            <a:rPr lang="en-US" dirty="0"/>
            <a:t>Anxiety that is managed well</a:t>
          </a:r>
        </a:p>
      </dgm:t>
    </dgm:pt>
    <dgm:pt modelId="{61D92BAB-5CDD-45B7-B425-322D7C3C174C}" type="parTrans" cxnId="{657D7563-2F9B-4269-A2A6-513DD3EE5EEE}">
      <dgm:prSet/>
      <dgm:spPr/>
      <dgm:t>
        <a:bodyPr/>
        <a:lstStyle/>
        <a:p>
          <a:endParaRPr lang="en-US"/>
        </a:p>
      </dgm:t>
    </dgm:pt>
    <dgm:pt modelId="{D35F927B-DCA6-4B1A-B965-448EEDCA37E0}" type="sibTrans" cxnId="{657D7563-2F9B-4269-A2A6-513DD3EE5EEE}">
      <dgm:prSet/>
      <dgm:spPr/>
      <dgm:t>
        <a:bodyPr/>
        <a:lstStyle/>
        <a:p>
          <a:endParaRPr lang="en-US"/>
        </a:p>
      </dgm:t>
    </dgm:pt>
    <dgm:pt modelId="{2C753E99-F008-E041-A385-7D2A3A36E106}" type="pres">
      <dgm:prSet presAssocID="{5E3FA25A-8ECD-4ECB-9B66-493AB4699AE0}" presName="matrix" presStyleCnt="0">
        <dgm:presLayoutVars>
          <dgm:chMax val="1"/>
          <dgm:dir/>
          <dgm:resizeHandles val="exact"/>
        </dgm:presLayoutVars>
      </dgm:prSet>
      <dgm:spPr/>
    </dgm:pt>
    <dgm:pt modelId="{1392B023-D050-8042-B47D-BAA6FE1CDB58}" type="pres">
      <dgm:prSet presAssocID="{5E3FA25A-8ECD-4ECB-9B66-493AB4699AE0}" presName="diamond" presStyleLbl="bgShp" presStyleIdx="0" presStyleCnt="1"/>
      <dgm:spPr/>
    </dgm:pt>
    <dgm:pt modelId="{8A38F812-3D7D-154B-B38A-1D291FDC0011}" type="pres">
      <dgm:prSet presAssocID="{5E3FA25A-8ECD-4ECB-9B66-493AB4699A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22170F-D81A-B041-BC30-7E60C5C91324}" type="pres">
      <dgm:prSet presAssocID="{5E3FA25A-8ECD-4ECB-9B66-493AB4699A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2208338-D6C4-824E-B385-8D7DBEDD7FF6}" type="pres">
      <dgm:prSet presAssocID="{5E3FA25A-8ECD-4ECB-9B66-493AB4699A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C841544-1870-A146-9068-8ADD79D02530}" type="pres">
      <dgm:prSet presAssocID="{5E3FA25A-8ECD-4ECB-9B66-493AB4699A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737F1E-BF24-3B4E-8975-FEFB461588D4}" type="presOf" srcId="{59C87DF5-5E92-44BA-B56E-4D2075200AF7}" destId="{72208338-D6C4-824E-B385-8D7DBEDD7FF6}" srcOrd="0" destOrd="0" presId="urn:microsoft.com/office/officeart/2005/8/layout/matrix3"/>
    <dgm:cxn modelId="{82B8DC25-3152-7049-99B7-2AB8165DD71D}" type="presOf" srcId="{16FCCE51-8066-4AE9-A0C5-6D5B1C4221A0}" destId="{8A38F812-3D7D-154B-B38A-1D291FDC0011}" srcOrd="0" destOrd="0" presId="urn:microsoft.com/office/officeart/2005/8/layout/matrix3"/>
    <dgm:cxn modelId="{DD6B3537-D3FD-224A-A5FE-C0D3F74CE2D2}" type="presOf" srcId="{EA80D51E-7047-4B79-A55A-B9F7058C8DB2}" destId="{C922170F-D81A-B041-BC30-7E60C5C91324}" srcOrd="0" destOrd="0" presId="urn:microsoft.com/office/officeart/2005/8/layout/matrix3"/>
    <dgm:cxn modelId="{546CD63A-31D8-4F61-8302-535C82EF5D38}" srcId="{5E3FA25A-8ECD-4ECB-9B66-493AB4699AE0}" destId="{16FCCE51-8066-4AE9-A0C5-6D5B1C4221A0}" srcOrd="0" destOrd="0" parTransId="{BC350CE9-239F-4A4E-AD3A-8F442CD4E4DB}" sibTransId="{FEAB7FDB-72CE-4499-B648-7CEF29096BD9}"/>
    <dgm:cxn modelId="{5F4BE641-3223-45CC-AF56-E1180A85AC82}" srcId="{5E3FA25A-8ECD-4ECB-9B66-493AB4699AE0}" destId="{EA80D51E-7047-4B79-A55A-B9F7058C8DB2}" srcOrd="1" destOrd="0" parTransId="{7A87399B-EE72-4D32-B831-C5BACFA8F955}" sibTransId="{469F6849-B9BD-4C75-BBA5-09523470C090}"/>
    <dgm:cxn modelId="{657D7563-2F9B-4269-A2A6-513DD3EE5EEE}" srcId="{5E3FA25A-8ECD-4ECB-9B66-493AB4699AE0}" destId="{EA832C63-32C7-46BC-9949-B7F67D0ACD54}" srcOrd="3" destOrd="0" parTransId="{61D92BAB-5CDD-45B7-B425-322D7C3C174C}" sibTransId="{D35F927B-DCA6-4B1A-B965-448EEDCA37E0}"/>
    <dgm:cxn modelId="{F5C6D554-7498-184B-8FE9-7EFDA5414FBF}" type="presOf" srcId="{5E3FA25A-8ECD-4ECB-9B66-493AB4699AE0}" destId="{2C753E99-F008-E041-A385-7D2A3A36E106}" srcOrd="0" destOrd="0" presId="urn:microsoft.com/office/officeart/2005/8/layout/matrix3"/>
    <dgm:cxn modelId="{74B9C2F4-7244-48E0-AA4E-A7FEB9386D0C}" srcId="{5E3FA25A-8ECD-4ECB-9B66-493AB4699AE0}" destId="{59C87DF5-5E92-44BA-B56E-4D2075200AF7}" srcOrd="2" destOrd="0" parTransId="{5CA408CF-B56E-4AA4-8940-29C25D040F02}" sibTransId="{C703970B-E986-4A75-985F-8A37DD4B8159}"/>
    <dgm:cxn modelId="{DEF989FE-7B2B-0744-A9F2-6012A38BCEE6}" type="presOf" srcId="{EA832C63-32C7-46BC-9949-B7F67D0ACD54}" destId="{1C841544-1870-A146-9068-8ADD79D02530}" srcOrd="0" destOrd="0" presId="urn:microsoft.com/office/officeart/2005/8/layout/matrix3"/>
    <dgm:cxn modelId="{3A930D5C-BDD1-C144-B2AF-06DE61E6973E}" type="presParOf" srcId="{2C753E99-F008-E041-A385-7D2A3A36E106}" destId="{1392B023-D050-8042-B47D-BAA6FE1CDB58}" srcOrd="0" destOrd="0" presId="urn:microsoft.com/office/officeart/2005/8/layout/matrix3"/>
    <dgm:cxn modelId="{50089AFD-B5F1-E143-ABD8-86A03495001F}" type="presParOf" srcId="{2C753E99-F008-E041-A385-7D2A3A36E106}" destId="{8A38F812-3D7D-154B-B38A-1D291FDC0011}" srcOrd="1" destOrd="0" presId="urn:microsoft.com/office/officeart/2005/8/layout/matrix3"/>
    <dgm:cxn modelId="{E60FABE8-A67A-C74B-A548-64F150AA732B}" type="presParOf" srcId="{2C753E99-F008-E041-A385-7D2A3A36E106}" destId="{C922170F-D81A-B041-BC30-7E60C5C91324}" srcOrd="2" destOrd="0" presId="urn:microsoft.com/office/officeart/2005/8/layout/matrix3"/>
    <dgm:cxn modelId="{1FFD23ED-EBA1-6543-AD36-5EF48A3FE092}" type="presParOf" srcId="{2C753E99-F008-E041-A385-7D2A3A36E106}" destId="{72208338-D6C4-824E-B385-8D7DBEDD7FF6}" srcOrd="3" destOrd="0" presId="urn:microsoft.com/office/officeart/2005/8/layout/matrix3"/>
    <dgm:cxn modelId="{D395BE11-E092-074D-B845-5687F7C1B0AF}" type="presParOf" srcId="{2C753E99-F008-E041-A385-7D2A3A36E106}" destId="{1C841544-1870-A146-9068-8ADD79D02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D8209-5872-426E-BC15-765BE90A7C5F}">
      <dsp:nvSpPr>
        <dsp:cNvPr id="0" name=""/>
        <dsp:cNvSpPr/>
      </dsp:nvSpPr>
      <dsp:spPr>
        <a:xfrm>
          <a:off x="348406" y="36428"/>
          <a:ext cx="3063804" cy="67339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Satisfaction</a:t>
          </a:r>
        </a:p>
      </dsp:txBody>
      <dsp:txXfrm>
        <a:off x="368129" y="56151"/>
        <a:ext cx="3024358" cy="633947"/>
      </dsp:txXfrm>
    </dsp:sp>
    <dsp:sp modelId="{917AE710-8A42-437E-9CBD-73D0EEB4FABD}">
      <dsp:nvSpPr>
        <dsp:cNvPr id="0" name=""/>
        <dsp:cNvSpPr/>
      </dsp:nvSpPr>
      <dsp:spPr>
        <a:xfrm>
          <a:off x="654787" y="709822"/>
          <a:ext cx="318371" cy="813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54"/>
              </a:lnTo>
              <a:lnTo>
                <a:pt x="318371" y="813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798CD-2808-4FFC-B915-90F2A1B8DF9F}">
      <dsp:nvSpPr>
        <dsp:cNvPr id="0" name=""/>
        <dsp:cNvSpPr/>
      </dsp:nvSpPr>
      <dsp:spPr>
        <a:xfrm>
          <a:off x="973158" y="958528"/>
          <a:ext cx="1806555" cy="1129096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Peace</a:t>
          </a:r>
        </a:p>
      </dsp:txBody>
      <dsp:txXfrm>
        <a:off x="1006228" y="991598"/>
        <a:ext cx="1740415" cy="1062956"/>
      </dsp:txXfrm>
    </dsp:sp>
    <dsp:sp modelId="{E09EA6B6-ABF8-428C-893F-47D3CC422C2D}">
      <dsp:nvSpPr>
        <dsp:cNvPr id="0" name=""/>
        <dsp:cNvSpPr/>
      </dsp:nvSpPr>
      <dsp:spPr>
        <a:xfrm>
          <a:off x="654787" y="709822"/>
          <a:ext cx="318371" cy="222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625"/>
              </a:lnTo>
              <a:lnTo>
                <a:pt x="318371" y="2224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12D35-4341-4F54-9948-622A0309D3E9}">
      <dsp:nvSpPr>
        <dsp:cNvPr id="0" name=""/>
        <dsp:cNvSpPr/>
      </dsp:nvSpPr>
      <dsp:spPr>
        <a:xfrm>
          <a:off x="973158" y="2369899"/>
          <a:ext cx="1806555" cy="1129096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70C0"/>
              </a:solidFill>
            </a:rPr>
            <a:t>Fulfillment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70C0"/>
              </a:solidFill>
            </a:rPr>
            <a:t>Wholeness</a:t>
          </a:r>
        </a:p>
      </dsp:txBody>
      <dsp:txXfrm>
        <a:off x="1006228" y="2402969"/>
        <a:ext cx="1740415" cy="1062956"/>
      </dsp:txXfrm>
    </dsp:sp>
    <dsp:sp modelId="{63D7545A-45CD-4796-A62C-2931EC95AA6F}">
      <dsp:nvSpPr>
        <dsp:cNvPr id="0" name=""/>
        <dsp:cNvSpPr/>
      </dsp:nvSpPr>
      <dsp:spPr>
        <a:xfrm>
          <a:off x="654787" y="709822"/>
          <a:ext cx="318371" cy="3635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5997"/>
              </a:lnTo>
              <a:lnTo>
                <a:pt x="318371" y="3635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3146E-11E7-4CF8-B979-1E868BDDF09D}">
      <dsp:nvSpPr>
        <dsp:cNvPr id="0" name=""/>
        <dsp:cNvSpPr/>
      </dsp:nvSpPr>
      <dsp:spPr>
        <a:xfrm>
          <a:off x="973158" y="3781270"/>
          <a:ext cx="1806555" cy="1129096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Belonging</a:t>
          </a:r>
          <a:endParaRPr lang="en-US" sz="2000" b="1" kern="120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Meaningful relationships</a:t>
          </a:r>
        </a:p>
      </dsp:txBody>
      <dsp:txXfrm>
        <a:off x="1006228" y="3814340"/>
        <a:ext cx="1740415" cy="1062956"/>
      </dsp:txXfrm>
    </dsp:sp>
    <dsp:sp modelId="{ABB5DC1E-BD7A-4B1B-A77E-A8974595A7CA}">
      <dsp:nvSpPr>
        <dsp:cNvPr id="0" name=""/>
        <dsp:cNvSpPr/>
      </dsp:nvSpPr>
      <dsp:spPr>
        <a:xfrm>
          <a:off x="654787" y="709822"/>
          <a:ext cx="318371" cy="5047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7368"/>
              </a:lnTo>
              <a:lnTo>
                <a:pt x="318371" y="5047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B5D7-456C-45D8-A608-7ACCC517277F}">
      <dsp:nvSpPr>
        <dsp:cNvPr id="0" name=""/>
        <dsp:cNvSpPr/>
      </dsp:nvSpPr>
      <dsp:spPr>
        <a:xfrm>
          <a:off x="973158" y="5192642"/>
          <a:ext cx="1806555" cy="1129096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</a:rPr>
            <a:t>Absence of discord</a:t>
          </a:r>
        </a:p>
      </dsp:txBody>
      <dsp:txXfrm>
        <a:off x="1006228" y="5225712"/>
        <a:ext cx="1740415" cy="1062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D986-66D7-4415-AAD3-FD453763EDB8}">
      <dsp:nvSpPr>
        <dsp:cNvPr id="0" name=""/>
        <dsp:cNvSpPr/>
      </dsp:nvSpPr>
      <dsp:spPr>
        <a:xfrm>
          <a:off x="295858" y="205"/>
          <a:ext cx="2723675" cy="73570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Energy</a:t>
          </a:r>
          <a:endParaRPr lang="en-US" sz="4300" kern="1200" dirty="0"/>
        </a:p>
      </dsp:txBody>
      <dsp:txXfrm>
        <a:off x="317406" y="21753"/>
        <a:ext cx="2680579" cy="692607"/>
      </dsp:txXfrm>
    </dsp:sp>
    <dsp:sp modelId="{E93F54A7-690C-4236-B3A4-A87D705054F1}">
      <dsp:nvSpPr>
        <dsp:cNvPr id="0" name=""/>
        <dsp:cNvSpPr/>
      </dsp:nvSpPr>
      <dsp:spPr>
        <a:xfrm>
          <a:off x="568225" y="735909"/>
          <a:ext cx="272367" cy="1110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350"/>
              </a:lnTo>
              <a:lnTo>
                <a:pt x="272367" y="1110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7788-FFCB-4D4B-84F6-4C31D2DCCADA}">
      <dsp:nvSpPr>
        <dsp:cNvPr id="0" name=""/>
        <dsp:cNvSpPr/>
      </dsp:nvSpPr>
      <dsp:spPr>
        <a:xfrm>
          <a:off x="840593" y="1106026"/>
          <a:ext cx="2368748" cy="1480467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Compelling Sense of Purpose</a:t>
          </a:r>
          <a:endParaRPr lang="en-US" sz="3100" kern="1200" dirty="0"/>
        </a:p>
      </dsp:txBody>
      <dsp:txXfrm>
        <a:off x="883954" y="1149387"/>
        <a:ext cx="2282026" cy="1393745"/>
      </dsp:txXfrm>
    </dsp:sp>
    <dsp:sp modelId="{09277471-3B88-4EAF-B9F2-3D3406F3B7B9}">
      <dsp:nvSpPr>
        <dsp:cNvPr id="0" name=""/>
        <dsp:cNvSpPr/>
      </dsp:nvSpPr>
      <dsp:spPr>
        <a:xfrm>
          <a:off x="568225" y="735909"/>
          <a:ext cx="272367" cy="2960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0935"/>
              </a:lnTo>
              <a:lnTo>
                <a:pt x="272367" y="2960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029E4-E098-421F-90BA-B86102ED3B5A}">
      <dsp:nvSpPr>
        <dsp:cNvPr id="0" name=""/>
        <dsp:cNvSpPr/>
      </dsp:nvSpPr>
      <dsp:spPr>
        <a:xfrm>
          <a:off x="840593" y="2956610"/>
          <a:ext cx="2368748" cy="1480467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0070C0"/>
              </a:solidFill>
            </a:rPr>
            <a:t>Capacity for Action</a:t>
          </a:r>
          <a:endParaRPr lang="en-US" sz="3100" kern="1200" dirty="0">
            <a:solidFill>
              <a:srgbClr val="0070C0"/>
            </a:solidFill>
          </a:endParaRPr>
        </a:p>
      </dsp:txBody>
      <dsp:txXfrm>
        <a:off x="883954" y="2999971"/>
        <a:ext cx="2282026" cy="1393745"/>
      </dsp:txXfrm>
    </dsp:sp>
    <dsp:sp modelId="{F7F83E5C-11F2-47AE-8347-23A0C188FBCA}">
      <dsp:nvSpPr>
        <dsp:cNvPr id="0" name=""/>
        <dsp:cNvSpPr/>
      </dsp:nvSpPr>
      <dsp:spPr>
        <a:xfrm>
          <a:off x="568225" y="735909"/>
          <a:ext cx="272367" cy="481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520"/>
              </a:lnTo>
              <a:lnTo>
                <a:pt x="272367" y="4811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2735A-8A96-4F30-9328-ABB9B306B93C}">
      <dsp:nvSpPr>
        <dsp:cNvPr id="0" name=""/>
        <dsp:cNvSpPr/>
      </dsp:nvSpPr>
      <dsp:spPr>
        <a:xfrm>
          <a:off x="840593" y="4807195"/>
          <a:ext cx="2368748" cy="1480467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1" kern="1200" dirty="0"/>
            <a:t>Passion with Intention</a:t>
          </a:r>
          <a:endParaRPr lang="en-US" sz="3100" i="1" kern="1200" dirty="0"/>
        </a:p>
      </dsp:txBody>
      <dsp:txXfrm>
        <a:off x="883954" y="4850556"/>
        <a:ext cx="2282026" cy="1393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BE0D2-19C4-E54B-8C5C-E7D2883036A9}">
      <dsp:nvSpPr>
        <dsp:cNvPr id="0" name=""/>
        <dsp:cNvSpPr/>
      </dsp:nvSpPr>
      <dsp:spPr>
        <a:xfrm>
          <a:off x="0" y="2406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6CC3D-6295-B042-BA89-1159A9F088A3}">
      <dsp:nvSpPr>
        <dsp:cNvPr id="0" name=""/>
        <dsp:cNvSpPr/>
      </dsp:nvSpPr>
      <dsp:spPr>
        <a:xfrm>
          <a:off x="0" y="2406"/>
          <a:ext cx="4205288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Growth:  </a:t>
          </a:r>
          <a:r>
            <a:rPr lang="en-US" sz="2600" b="0" kern="1200" dirty="0"/>
            <a:t>Make necessary changes to attract families with children and youth to our church. </a:t>
          </a:r>
          <a:endParaRPr lang="en-US" sz="2600" kern="1200" dirty="0"/>
        </a:p>
      </dsp:txBody>
      <dsp:txXfrm>
        <a:off x="0" y="2406"/>
        <a:ext cx="4205288" cy="1640929"/>
      </dsp:txXfrm>
    </dsp:sp>
    <dsp:sp modelId="{59926839-724F-DD4F-807E-34E5AA875C48}">
      <dsp:nvSpPr>
        <dsp:cNvPr id="0" name=""/>
        <dsp:cNvSpPr/>
      </dsp:nvSpPr>
      <dsp:spPr>
        <a:xfrm>
          <a:off x="0" y="1643335"/>
          <a:ext cx="4205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321FC-631F-DC4C-BEF1-23C81333A544}">
      <dsp:nvSpPr>
        <dsp:cNvPr id="0" name=""/>
        <dsp:cNvSpPr/>
      </dsp:nvSpPr>
      <dsp:spPr>
        <a:xfrm>
          <a:off x="0" y="1643335"/>
          <a:ext cx="4205288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Growth:  </a:t>
          </a:r>
          <a:r>
            <a:rPr lang="en-US" sz="2600" b="0" kern="1200" dirty="0"/>
            <a:t>Comprehensive strategy to reach new people and incorporate them into the life of the church</a:t>
          </a:r>
          <a:endParaRPr lang="en-US" sz="2600" kern="1200" dirty="0"/>
        </a:p>
      </dsp:txBody>
      <dsp:txXfrm>
        <a:off x="0" y="1643335"/>
        <a:ext cx="4205288" cy="1640929"/>
      </dsp:txXfrm>
    </dsp:sp>
    <dsp:sp modelId="{73C7D112-4BB0-0542-A069-9E70849E8BEA}">
      <dsp:nvSpPr>
        <dsp:cNvPr id="0" name=""/>
        <dsp:cNvSpPr/>
      </dsp:nvSpPr>
      <dsp:spPr>
        <a:xfrm>
          <a:off x="0" y="3284264"/>
          <a:ext cx="4205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4FDF6-C2BD-FC4A-A92D-DE7D1E830FB1}">
      <dsp:nvSpPr>
        <dsp:cNvPr id="0" name=""/>
        <dsp:cNvSpPr/>
      </dsp:nvSpPr>
      <dsp:spPr>
        <a:xfrm>
          <a:off x="0" y="3284264"/>
          <a:ext cx="4205288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Relationships: </a:t>
          </a:r>
          <a:r>
            <a:rPr lang="en-US" sz="2600" kern="1200" dirty="0"/>
            <a:t>Provide opportunities to form meaningful relationships</a:t>
          </a:r>
        </a:p>
      </dsp:txBody>
      <dsp:txXfrm>
        <a:off x="0" y="3284264"/>
        <a:ext cx="4205288" cy="164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FF336-F380-1C45-98EA-BC758E57A4A4}">
      <dsp:nvSpPr>
        <dsp:cNvPr id="0" name=""/>
        <dsp:cNvSpPr/>
      </dsp:nvSpPr>
      <dsp:spPr>
        <a:xfrm>
          <a:off x="2791486" y="2598097"/>
          <a:ext cx="2418026" cy="1926100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Satisfaction</a:t>
          </a:r>
        </a:p>
      </dsp:txBody>
      <dsp:txXfrm>
        <a:off x="3145598" y="2880168"/>
        <a:ext cx="1709802" cy="1361958"/>
      </dsp:txXfrm>
    </dsp:sp>
    <dsp:sp modelId="{124F82AE-A179-2948-BD36-72A6CE766CFC}">
      <dsp:nvSpPr>
        <dsp:cNvPr id="0" name=""/>
        <dsp:cNvSpPr/>
      </dsp:nvSpPr>
      <dsp:spPr>
        <a:xfrm rot="10794527">
          <a:off x="914896" y="3290178"/>
          <a:ext cx="1773381" cy="5489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7B265B-7354-984B-95F8-573C59B7036F}">
      <dsp:nvSpPr>
        <dsp:cNvPr id="0" name=""/>
        <dsp:cNvSpPr/>
      </dsp:nvSpPr>
      <dsp:spPr>
        <a:xfrm>
          <a:off x="0" y="2834141"/>
          <a:ext cx="1829795" cy="1463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Lay persons work with the Rector in planning worship services</a:t>
          </a:r>
        </a:p>
      </dsp:txBody>
      <dsp:txXfrm>
        <a:off x="42874" y="2877015"/>
        <a:ext cx="1744047" cy="1378088"/>
      </dsp:txXfrm>
    </dsp:sp>
    <dsp:sp modelId="{BB75845B-959B-3040-AC06-AF7081AB1F2E}">
      <dsp:nvSpPr>
        <dsp:cNvPr id="0" name=""/>
        <dsp:cNvSpPr/>
      </dsp:nvSpPr>
      <dsp:spPr>
        <a:xfrm rot="13795834">
          <a:off x="1578564" y="1617210"/>
          <a:ext cx="2035268" cy="5489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60125"/>
                <a:satOff val="-6626"/>
                <a:lumOff val="1418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160125"/>
                <a:satOff val="-6626"/>
                <a:lumOff val="1418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160125"/>
                <a:satOff val="-6626"/>
                <a:lumOff val="1418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A4DF4-D8D2-204F-9DEC-7DF98379E159}">
      <dsp:nvSpPr>
        <dsp:cNvPr id="0" name=""/>
        <dsp:cNvSpPr/>
      </dsp:nvSpPr>
      <dsp:spPr>
        <a:xfrm>
          <a:off x="1026234" y="381001"/>
          <a:ext cx="1829795" cy="1463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165323"/>
                <a:satOff val="-7485"/>
                <a:lumOff val="1950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165323"/>
                <a:satOff val="-7485"/>
                <a:lumOff val="1950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165323"/>
                <a:satOff val="-7485"/>
                <a:lumOff val="1950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Church reminds people they are making a difference</a:t>
          </a:r>
        </a:p>
      </dsp:txBody>
      <dsp:txXfrm>
        <a:off x="1069108" y="423875"/>
        <a:ext cx="1744047" cy="1378088"/>
      </dsp:txXfrm>
    </dsp:sp>
    <dsp:sp modelId="{7F2A0074-72AC-584E-B2B4-ABC50FF14063}">
      <dsp:nvSpPr>
        <dsp:cNvPr id="0" name=""/>
        <dsp:cNvSpPr/>
      </dsp:nvSpPr>
      <dsp:spPr>
        <a:xfrm rot="19608912">
          <a:off x="4861005" y="1987855"/>
          <a:ext cx="2250906" cy="5489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320249"/>
                <a:satOff val="-13251"/>
                <a:lumOff val="2837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320249"/>
                <a:satOff val="-13251"/>
                <a:lumOff val="2837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320249"/>
                <a:satOff val="-13251"/>
                <a:lumOff val="2837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1E4AF-0418-CD4F-A8C7-1BBB827AB533}">
      <dsp:nvSpPr>
        <dsp:cNvPr id="0" name=""/>
        <dsp:cNvSpPr/>
      </dsp:nvSpPr>
      <dsp:spPr>
        <a:xfrm>
          <a:off x="6013463" y="914399"/>
          <a:ext cx="1829795" cy="1463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330645"/>
                <a:satOff val="-14970"/>
                <a:lumOff val="3900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330645"/>
                <a:satOff val="-14970"/>
                <a:lumOff val="3900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330645"/>
                <a:satOff val="-14970"/>
                <a:lumOff val="3900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Rector communicates well</a:t>
          </a:r>
        </a:p>
      </dsp:txBody>
      <dsp:txXfrm>
        <a:off x="6056337" y="957273"/>
        <a:ext cx="1744047" cy="1378088"/>
      </dsp:txXfrm>
    </dsp:sp>
    <dsp:sp modelId="{C00E66DE-EE1B-A940-9B0B-1D01CA954A37}">
      <dsp:nvSpPr>
        <dsp:cNvPr id="0" name=""/>
        <dsp:cNvSpPr/>
      </dsp:nvSpPr>
      <dsp:spPr>
        <a:xfrm rot="17128444">
          <a:off x="3610661" y="1349894"/>
          <a:ext cx="1852024" cy="5489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320249"/>
                <a:satOff val="-13251"/>
                <a:lumOff val="2837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320249"/>
                <a:satOff val="-13251"/>
                <a:lumOff val="2837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320249"/>
                <a:satOff val="-13251"/>
                <a:lumOff val="2837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90157-99B4-7946-83D6-2A7815BEBA7F}">
      <dsp:nvSpPr>
        <dsp:cNvPr id="0" name=""/>
        <dsp:cNvSpPr/>
      </dsp:nvSpPr>
      <dsp:spPr>
        <a:xfrm>
          <a:off x="3868838" y="0"/>
          <a:ext cx="1829795" cy="1463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330645"/>
                <a:satOff val="-14970"/>
                <a:lumOff val="3900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330645"/>
                <a:satOff val="-14970"/>
                <a:lumOff val="3900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330645"/>
                <a:satOff val="-14970"/>
                <a:lumOff val="3900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Rector develops a plan to care for people in times of need</a:t>
          </a:r>
        </a:p>
      </dsp:txBody>
      <dsp:txXfrm>
        <a:off x="3911712" y="42874"/>
        <a:ext cx="1744047" cy="1378088"/>
      </dsp:txXfrm>
    </dsp:sp>
    <dsp:sp modelId="{8984D7EE-EF3F-B24C-9C67-DD7D6E647D2C}">
      <dsp:nvSpPr>
        <dsp:cNvPr id="0" name=""/>
        <dsp:cNvSpPr/>
      </dsp:nvSpPr>
      <dsp:spPr>
        <a:xfrm>
          <a:off x="5298527" y="3286677"/>
          <a:ext cx="1529435" cy="5489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60125"/>
                <a:satOff val="-6626"/>
                <a:lumOff val="1418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160125"/>
                <a:satOff val="-6626"/>
                <a:lumOff val="1418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160125"/>
                <a:satOff val="-6626"/>
                <a:lumOff val="1418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10C80-A8FB-774D-87AC-97C798F1BCDC}">
      <dsp:nvSpPr>
        <dsp:cNvPr id="0" name=""/>
        <dsp:cNvSpPr/>
      </dsp:nvSpPr>
      <dsp:spPr>
        <a:xfrm>
          <a:off x="5913065" y="2829229"/>
          <a:ext cx="1829795" cy="1463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165323"/>
                <a:satOff val="-7485"/>
                <a:lumOff val="1950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165323"/>
                <a:satOff val="-7485"/>
                <a:lumOff val="1950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165323"/>
                <a:satOff val="-7485"/>
                <a:lumOff val="1950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Rector helps accomplish our mission by bringing out the best</a:t>
          </a:r>
        </a:p>
      </dsp:txBody>
      <dsp:txXfrm>
        <a:off x="5955939" y="2872103"/>
        <a:ext cx="1744047" cy="1378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FF336-F380-1C45-98EA-BC758E57A4A4}">
      <dsp:nvSpPr>
        <dsp:cNvPr id="0" name=""/>
        <dsp:cNvSpPr/>
      </dsp:nvSpPr>
      <dsp:spPr>
        <a:xfrm>
          <a:off x="2644498" y="2365518"/>
          <a:ext cx="2712002" cy="2160270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Energy</a:t>
          </a:r>
        </a:p>
      </dsp:txBody>
      <dsp:txXfrm>
        <a:off x="3041661" y="2681882"/>
        <a:ext cx="1917676" cy="1527542"/>
      </dsp:txXfrm>
    </dsp:sp>
    <dsp:sp modelId="{124F82AE-A179-2948-BD36-72A6CE766CFC}">
      <dsp:nvSpPr>
        <dsp:cNvPr id="0" name=""/>
        <dsp:cNvSpPr/>
      </dsp:nvSpPr>
      <dsp:spPr>
        <a:xfrm rot="11780530">
          <a:off x="992272" y="2501455"/>
          <a:ext cx="1675957" cy="6156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7B265B-7354-984B-95F8-573C59B7036F}">
      <dsp:nvSpPr>
        <dsp:cNvPr id="0" name=""/>
        <dsp:cNvSpPr/>
      </dsp:nvSpPr>
      <dsp:spPr>
        <a:xfrm>
          <a:off x="0" y="1752607"/>
          <a:ext cx="2052256" cy="164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do not have a disturbing amount of conflict</a:t>
          </a:r>
        </a:p>
      </dsp:txBody>
      <dsp:txXfrm>
        <a:off x="48087" y="1800694"/>
        <a:ext cx="1956082" cy="1545631"/>
      </dsp:txXfrm>
    </dsp:sp>
    <dsp:sp modelId="{BB75845B-959B-3040-AC06-AF7081AB1F2E}">
      <dsp:nvSpPr>
        <dsp:cNvPr id="0" name=""/>
        <dsp:cNvSpPr/>
      </dsp:nvSpPr>
      <dsp:spPr>
        <a:xfrm rot="14882853">
          <a:off x="2433352" y="1267326"/>
          <a:ext cx="1626451" cy="6156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00156"/>
                <a:satOff val="-8282"/>
                <a:lumOff val="1773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200156"/>
                <a:satOff val="-8282"/>
                <a:lumOff val="1773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200156"/>
                <a:satOff val="-8282"/>
                <a:lumOff val="1773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A4DF4-D8D2-204F-9DEC-7DF98379E159}">
      <dsp:nvSpPr>
        <dsp:cNvPr id="0" name=""/>
        <dsp:cNvSpPr/>
      </dsp:nvSpPr>
      <dsp:spPr>
        <a:xfrm>
          <a:off x="1916436" y="0"/>
          <a:ext cx="2052256" cy="164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206653"/>
                <a:satOff val="-9357"/>
                <a:lumOff val="2437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206653"/>
                <a:satOff val="-9357"/>
                <a:lumOff val="2437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206653"/>
                <a:satOff val="-9357"/>
                <a:lumOff val="2437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Rector</a:t>
          </a:r>
          <a:r>
            <a:rPr lang="en-US" sz="2100" kern="1200" baseline="0" dirty="0"/>
            <a:t> communicates in a way that keeps us informed and connected</a:t>
          </a:r>
          <a:endParaRPr lang="en-US" sz="2100" kern="1200" dirty="0"/>
        </a:p>
      </dsp:txBody>
      <dsp:txXfrm>
        <a:off x="1964523" y="48087"/>
        <a:ext cx="1956082" cy="1545631"/>
      </dsp:txXfrm>
    </dsp:sp>
    <dsp:sp modelId="{7F2A0074-72AC-584E-B2B4-ABC50FF14063}">
      <dsp:nvSpPr>
        <dsp:cNvPr id="0" name=""/>
        <dsp:cNvSpPr/>
      </dsp:nvSpPr>
      <dsp:spPr>
        <a:xfrm rot="21470739">
          <a:off x="5429425" y="3075748"/>
          <a:ext cx="1487880" cy="6156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400312"/>
                <a:satOff val="-16564"/>
                <a:lumOff val="3546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400312"/>
                <a:satOff val="-16564"/>
                <a:lumOff val="3546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400312"/>
                <a:satOff val="-16564"/>
                <a:lumOff val="3546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1E4AF-0418-CD4F-A8C7-1BBB827AB533}">
      <dsp:nvSpPr>
        <dsp:cNvPr id="0" name=""/>
        <dsp:cNvSpPr/>
      </dsp:nvSpPr>
      <dsp:spPr>
        <a:xfrm>
          <a:off x="5902227" y="2514610"/>
          <a:ext cx="2052256" cy="164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413307"/>
                <a:satOff val="-18713"/>
                <a:lumOff val="4875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413307"/>
                <a:satOff val="-18713"/>
                <a:lumOff val="4875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413307"/>
                <a:satOff val="-18713"/>
                <a:lumOff val="4875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Rector has a clear vision</a:t>
          </a:r>
        </a:p>
      </dsp:txBody>
      <dsp:txXfrm>
        <a:off x="5950314" y="2562697"/>
        <a:ext cx="1956082" cy="1545631"/>
      </dsp:txXfrm>
    </dsp:sp>
    <dsp:sp modelId="{8984D7EE-EF3F-B24C-9C67-DD7D6E647D2C}">
      <dsp:nvSpPr>
        <dsp:cNvPr id="0" name=""/>
        <dsp:cNvSpPr/>
      </dsp:nvSpPr>
      <dsp:spPr>
        <a:xfrm rot="18819828">
          <a:off x="4392433" y="1504797"/>
          <a:ext cx="2106425" cy="6156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00156"/>
                <a:satOff val="-8282"/>
                <a:lumOff val="1773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90000"/>
                <a:hueOff val="200156"/>
                <a:satOff val="-8282"/>
                <a:lumOff val="1773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90000"/>
                <a:hueOff val="200156"/>
                <a:satOff val="-8282"/>
                <a:lumOff val="1773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10C80-A8FB-774D-87AC-97C798F1BCDC}">
      <dsp:nvSpPr>
        <dsp:cNvPr id="0" name=""/>
        <dsp:cNvSpPr/>
      </dsp:nvSpPr>
      <dsp:spPr>
        <a:xfrm>
          <a:off x="5334007" y="152407"/>
          <a:ext cx="2052256" cy="1641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206653"/>
                <a:satOff val="-9357"/>
                <a:lumOff val="2437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50000"/>
                <a:hueOff val="206653"/>
                <a:satOff val="-9357"/>
                <a:lumOff val="2437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50000"/>
                <a:hueOff val="206653"/>
                <a:satOff val="-9357"/>
                <a:lumOff val="2437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Whole spirit in congregation makes us want to get involved</a:t>
          </a:r>
        </a:p>
      </dsp:txBody>
      <dsp:txXfrm>
        <a:off x="5382094" y="200494"/>
        <a:ext cx="1956082" cy="15456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2B023-D050-8042-B47D-BAA6FE1CDB58}">
      <dsp:nvSpPr>
        <dsp:cNvPr id="0" name=""/>
        <dsp:cNvSpPr/>
      </dsp:nvSpPr>
      <dsp:spPr>
        <a:xfrm>
          <a:off x="174513" y="0"/>
          <a:ext cx="4339244" cy="433924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F812-3D7D-154B-B38A-1D291FDC0011}">
      <dsp:nvSpPr>
        <dsp:cNvPr id="0" name=""/>
        <dsp:cNvSpPr/>
      </dsp:nvSpPr>
      <dsp:spPr>
        <a:xfrm>
          <a:off x="586741" y="412228"/>
          <a:ext cx="1692305" cy="16923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Accountability, Agency and  Leadership skills </a:t>
          </a:r>
        </a:p>
      </dsp:txBody>
      <dsp:txXfrm>
        <a:off x="669353" y="494840"/>
        <a:ext cx="1527081" cy="1527081"/>
      </dsp:txXfrm>
    </dsp:sp>
    <dsp:sp modelId="{C922170F-D81A-B041-BC30-7E60C5C91324}">
      <dsp:nvSpPr>
        <dsp:cNvPr id="0" name=""/>
        <dsp:cNvSpPr/>
      </dsp:nvSpPr>
      <dsp:spPr>
        <a:xfrm>
          <a:off x="2409224" y="412228"/>
          <a:ext cx="1692305" cy="16923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Built in consistent support for clergy </a:t>
          </a:r>
        </a:p>
      </dsp:txBody>
      <dsp:txXfrm>
        <a:off x="2491836" y="494840"/>
        <a:ext cx="1527081" cy="1527081"/>
      </dsp:txXfrm>
    </dsp:sp>
    <dsp:sp modelId="{72208338-D6C4-824E-B385-8D7DBEDD7FF6}">
      <dsp:nvSpPr>
        <dsp:cNvPr id="0" name=""/>
        <dsp:cNvSpPr/>
      </dsp:nvSpPr>
      <dsp:spPr>
        <a:xfrm>
          <a:off x="586741" y="2234710"/>
          <a:ext cx="1692305" cy="16923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High level conflict management skills</a:t>
          </a:r>
        </a:p>
      </dsp:txBody>
      <dsp:txXfrm>
        <a:off x="669353" y="2317322"/>
        <a:ext cx="1527081" cy="1527081"/>
      </dsp:txXfrm>
    </dsp:sp>
    <dsp:sp modelId="{1C841544-1870-A146-9068-8ADD79D02530}">
      <dsp:nvSpPr>
        <dsp:cNvPr id="0" name=""/>
        <dsp:cNvSpPr/>
      </dsp:nvSpPr>
      <dsp:spPr>
        <a:xfrm>
          <a:off x="2409224" y="2234710"/>
          <a:ext cx="1692305" cy="16923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Anxiety that is managed well about clergy changes (adaptive change)  </a:t>
          </a:r>
        </a:p>
      </dsp:txBody>
      <dsp:txXfrm>
        <a:off x="2491836" y="2317322"/>
        <a:ext cx="1527081" cy="15270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31C14-E3C0-014D-AB65-2F24BB8455E9}">
      <dsp:nvSpPr>
        <dsp:cNvPr id="0" name=""/>
        <dsp:cNvSpPr/>
      </dsp:nvSpPr>
      <dsp:spPr>
        <a:xfrm>
          <a:off x="0" y="1485"/>
          <a:ext cx="335691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47F97-1B75-C043-97E5-785340FBF507}">
      <dsp:nvSpPr>
        <dsp:cNvPr id="0" name=""/>
        <dsp:cNvSpPr/>
      </dsp:nvSpPr>
      <dsp:spPr>
        <a:xfrm>
          <a:off x="0" y="1485"/>
          <a:ext cx="3356919" cy="10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Develop the spiritual generosity of the church to support the ministry of the church (High)</a:t>
          </a:r>
        </a:p>
      </dsp:txBody>
      <dsp:txXfrm>
        <a:off x="0" y="1485"/>
        <a:ext cx="3356919" cy="1013191"/>
      </dsp:txXfrm>
    </dsp:sp>
    <dsp:sp modelId="{AA567F99-911D-5844-8B54-21121B7CA96D}">
      <dsp:nvSpPr>
        <dsp:cNvPr id="0" name=""/>
        <dsp:cNvSpPr/>
      </dsp:nvSpPr>
      <dsp:spPr>
        <a:xfrm>
          <a:off x="0" y="1014677"/>
          <a:ext cx="335691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8D600-7864-B54A-A3A9-4F565E510AB3}">
      <dsp:nvSpPr>
        <dsp:cNvPr id="0" name=""/>
        <dsp:cNvSpPr/>
      </dsp:nvSpPr>
      <dsp:spPr>
        <a:xfrm>
          <a:off x="0" y="1014677"/>
          <a:ext cx="3356919" cy="10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Strengthen the pastoral response of the church to serve people in times of need (Very High)</a:t>
          </a:r>
        </a:p>
      </dsp:txBody>
      <dsp:txXfrm>
        <a:off x="0" y="1014677"/>
        <a:ext cx="3356919" cy="1013191"/>
      </dsp:txXfrm>
    </dsp:sp>
    <dsp:sp modelId="{711D8247-1046-FF4B-AC57-3488BA63FBBD}">
      <dsp:nvSpPr>
        <dsp:cNvPr id="0" name=""/>
        <dsp:cNvSpPr/>
      </dsp:nvSpPr>
      <dsp:spPr>
        <a:xfrm>
          <a:off x="0" y="2027869"/>
          <a:ext cx="335691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6C6E7-CABA-CE47-84D7-630EED253A61}">
      <dsp:nvSpPr>
        <dsp:cNvPr id="0" name=""/>
        <dsp:cNvSpPr/>
      </dsp:nvSpPr>
      <dsp:spPr>
        <a:xfrm>
          <a:off x="0" y="2027869"/>
          <a:ext cx="3356919" cy="10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0" y="2027869"/>
        <a:ext cx="3356919" cy="10131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2B023-D050-8042-B47D-BAA6FE1CDB58}">
      <dsp:nvSpPr>
        <dsp:cNvPr id="0" name=""/>
        <dsp:cNvSpPr/>
      </dsp:nvSpPr>
      <dsp:spPr>
        <a:xfrm>
          <a:off x="174513" y="0"/>
          <a:ext cx="4339244" cy="433924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8F812-3D7D-154B-B38A-1D291FDC0011}">
      <dsp:nvSpPr>
        <dsp:cNvPr id="0" name=""/>
        <dsp:cNvSpPr/>
      </dsp:nvSpPr>
      <dsp:spPr>
        <a:xfrm>
          <a:off x="586741" y="412228"/>
          <a:ext cx="1692305" cy="16923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Accountability, Agency and  Leadership skills </a:t>
          </a:r>
        </a:p>
      </dsp:txBody>
      <dsp:txXfrm>
        <a:off x="669353" y="494840"/>
        <a:ext cx="1527081" cy="1527081"/>
      </dsp:txXfrm>
    </dsp:sp>
    <dsp:sp modelId="{C922170F-D81A-B041-BC30-7E60C5C91324}">
      <dsp:nvSpPr>
        <dsp:cNvPr id="0" name=""/>
        <dsp:cNvSpPr/>
      </dsp:nvSpPr>
      <dsp:spPr>
        <a:xfrm>
          <a:off x="2409224" y="412228"/>
          <a:ext cx="1692305" cy="16923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Strong Trust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Governance</a:t>
          </a:r>
        </a:p>
      </dsp:txBody>
      <dsp:txXfrm>
        <a:off x="2491836" y="494840"/>
        <a:ext cx="1527081" cy="1527081"/>
      </dsp:txXfrm>
    </dsp:sp>
    <dsp:sp modelId="{72208338-D6C4-824E-B385-8D7DBEDD7FF6}">
      <dsp:nvSpPr>
        <dsp:cNvPr id="0" name=""/>
        <dsp:cNvSpPr/>
      </dsp:nvSpPr>
      <dsp:spPr>
        <a:xfrm>
          <a:off x="586741" y="2234710"/>
          <a:ext cx="1692305" cy="16923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 level conflict management skills</a:t>
          </a:r>
        </a:p>
      </dsp:txBody>
      <dsp:txXfrm>
        <a:off x="669353" y="2317322"/>
        <a:ext cx="1527081" cy="1527081"/>
      </dsp:txXfrm>
    </dsp:sp>
    <dsp:sp modelId="{1C841544-1870-A146-9068-8ADD79D02530}">
      <dsp:nvSpPr>
        <dsp:cNvPr id="0" name=""/>
        <dsp:cNvSpPr/>
      </dsp:nvSpPr>
      <dsp:spPr>
        <a:xfrm>
          <a:off x="2409224" y="2234710"/>
          <a:ext cx="1692305" cy="16923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Anxiety that is managed well</a:t>
          </a:r>
        </a:p>
      </dsp:txBody>
      <dsp:txXfrm>
        <a:off x="2491836" y="2317322"/>
        <a:ext cx="1527081" cy="1527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0.71667</cdr:x>
      <cdr:y>0</cdr:y>
    </cdr:from>
    <cdr:to>
      <cdr:x>1</cdr:x>
      <cdr:y>0.13422</cdr:y>
    </cdr:to>
    <cdr:sp macro="" textlink="">
      <cdr:nvSpPr>
        <cdr:cNvPr id="2" name="Rounded Rectangle 1"/>
        <cdr:cNvSpPr/>
      </cdr:nvSpPr>
      <cdr:spPr bwMode="auto">
        <a:xfrm xmlns:a="http://schemas.openxmlformats.org/drawingml/2006/main">
          <a:off x="4331878" y="0"/>
          <a:ext cx="1712575" cy="73454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solidFill>
                <a:schemeClr val="bg1"/>
              </a:solidFill>
            </a:rPr>
            <a:t>High</a:t>
          </a:r>
          <a:r>
            <a:rPr lang="en-US" sz="1600" baseline="0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Energy</a:t>
          </a:r>
        </a:p>
        <a:p xmlns:a="http://schemas.openxmlformats.org/drawingml/2006/main">
          <a:pPr algn="l"/>
          <a:r>
            <a:rPr lang="en-US" sz="1600" dirty="0">
              <a:solidFill>
                <a:schemeClr val="bg1"/>
              </a:solidFill>
            </a:rPr>
            <a:t>High</a:t>
          </a:r>
          <a:r>
            <a:rPr lang="en-US" sz="1600" baseline="0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Satisfaction</a:t>
          </a:r>
        </a:p>
      </cdr:txBody>
    </cdr:sp>
  </cdr:relSizeAnchor>
  <cdr:relSizeAnchor xmlns:cdr="http://schemas.openxmlformats.org/drawingml/2006/chartDrawing">
    <cdr:from>
      <cdr:x>0.48855</cdr:x>
      <cdr:y>0</cdr:y>
    </cdr:from>
    <cdr:to>
      <cdr:x>0.49155</cdr:x>
      <cdr:y>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CF7AE1C-ADD9-6345-83A9-98D44CDBCE9D}"/>
            </a:ext>
          </a:extLst>
        </cdr:cNvPr>
        <cdr:cNvCxnSpPr/>
      </cdr:nvCxnSpPr>
      <cdr:spPr>
        <a:xfrm xmlns:a="http://schemas.openxmlformats.org/drawingml/2006/main">
          <a:off x="2953045" y="0"/>
          <a:ext cx="18133" cy="547266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0.00388</cdr:x>
      <cdr:y>0.50206</cdr:y>
    </cdr:from>
    <cdr:to>
      <cdr:x>1</cdr:x>
      <cdr:y>0.50206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9C9CB6CE-D765-E44E-B5AD-46D73CE7C47C}"/>
            </a:ext>
          </a:extLst>
        </cdr:cNvPr>
        <cdr:cNvCxnSpPr/>
      </cdr:nvCxnSpPr>
      <cdr:spPr>
        <a:xfrm xmlns:a="http://schemas.openxmlformats.org/drawingml/2006/main" flipH="1">
          <a:off x="23477" y="2747610"/>
          <a:ext cx="602097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0.24457</cdr:x>
      <cdr:y>0.25057</cdr:y>
    </cdr:from>
    <cdr:to>
      <cdr:x>0.3735</cdr:x>
      <cdr:y>0.41766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F19F4475-588C-214D-B36F-7A7DDB8C0EFA}"/>
            </a:ext>
          </a:extLst>
        </cdr:cNvPr>
        <cdr:cNvSpPr txBox="1"/>
      </cdr:nvSpPr>
      <cdr:spPr>
        <a:xfrm xmlns:a="http://schemas.openxmlformats.org/drawingml/2006/main">
          <a:off x="1734457" y="13712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0.07779</cdr:x>
      <cdr:y>0.60776</cdr:y>
    </cdr:from>
    <cdr:to>
      <cdr:x>0.20672</cdr:x>
      <cdr:y>0.77484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181D418D-2F59-914E-B481-42B8FA221620}"/>
            </a:ext>
          </a:extLst>
        </cdr:cNvPr>
        <cdr:cNvSpPr txBox="1"/>
      </cdr:nvSpPr>
      <cdr:spPr>
        <a:xfrm xmlns:a="http://schemas.openxmlformats.org/drawingml/2006/main">
          <a:off x="551666" y="3326060"/>
          <a:ext cx="914400" cy="9144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Reinvention/Recovery  </a:t>
          </a:r>
        </a:p>
      </cdr:txBody>
    </cdr:sp>
  </cdr:relSizeAnchor>
  <cdr:relSizeAnchor xmlns:cdr="http://schemas.openxmlformats.org/drawingml/2006/chartDrawing">
    <cdr:from>
      <cdr:x>0.63469</cdr:x>
      <cdr:y>0.61259</cdr:y>
    </cdr:from>
    <cdr:to>
      <cdr:x>0.86032</cdr:x>
      <cdr:y>0.77967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608769FD-D3EA-5B44-B33F-5EB9C8D26C66}"/>
            </a:ext>
          </a:extLst>
        </cdr:cNvPr>
        <cdr:cNvSpPr txBox="1"/>
      </cdr:nvSpPr>
      <cdr:spPr>
        <a:xfrm xmlns:a="http://schemas.openxmlformats.org/drawingml/2006/main">
          <a:off x="4501178" y="3352489"/>
          <a:ext cx="16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0.71414</cdr:x>
      <cdr:y>0.61779</cdr:y>
    </cdr:from>
    <cdr:to>
      <cdr:x>0.84308</cdr:x>
      <cdr:y>0.78487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CED45CFD-8C23-074D-A73D-CDDE62A7A376}"/>
            </a:ext>
          </a:extLst>
        </cdr:cNvPr>
        <cdr:cNvSpPr txBox="1"/>
      </cdr:nvSpPr>
      <cdr:spPr>
        <a:xfrm xmlns:a="http://schemas.openxmlformats.org/drawingml/2006/main">
          <a:off x="5064680" y="3380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Static</a:t>
          </a:r>
          <a:r>
            <a:rPr lang="en-US" sz="1800" dirty="0">
              <a:solidFill>
                <a:schemeClr val="tx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0.59453</cdr:x>
      <cdr:y>0.17045</cdr:y>
    </cdr:from>
    <cdr:to>
      <cdr:x>0.92761</cdr:x>
      <cdr:y>0.2491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E8EAEEB-2316-B540-8EE7-14B21FB47376}"/>
            </a:ext>
          </a:extLst>
        </cdr:cNvPr>
        <cdr:cNvSpPr txBox="1"/>
      </cdr:nvSpPr>
      <cdr:spPr>
        <a:xfrm xmlns:a="http://schemas.openxmlformats.org/drawingml/2006/main">
          <a:off x="4216365" y="932802"/>
          <a:ext cx="2362196" cy="430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tx1"/>
              </a:solidFill>
            </a:rPr>
            <a:t>Transformational</a:t>
          </a:r>
          <a:r>
            <a:rPr lang="en-US" sz="1100" dirty="0">
              <a:solidFill>
                <a:schemeClr val="tx1"/>
              </a:solidFill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E5A5F5-3134-A34A-8CA7-19632B1E9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2DB7E-C5D0-D641-B700-EE773C8A16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1035-2CF4-5047-9326-705DFAFB7F2D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6F985-7761-C740-86C9-62AD8DDA4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88837-8429-1F42-ACE2-DDFA3DB586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7817-F255-FE4B-9486-FA2F85697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B89B8-811D-D845-A849-C3608B3467F9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A2294-E5A0-7945-8677-E7AF94E6D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2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7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0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D18DE-6DDA-284C-B4C9-8FA847B0838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9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2E88A-457A-9E43-AC3D-8A899C7115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7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1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00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46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54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0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90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D18DE-6DDA-284C-B4C9-8FA847B083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41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3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3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2E88A-457A-9E43-AC3D-8A899C7115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1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4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7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9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1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05A74A8-9EEE-41D9-9A13-5B8BBAAE796F}" type="datetimeFigureOut">
              <a:rPr lang="en-US" smtClean="0"/>
              <a:t>08/15/2023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FBE6427-4CA2-4243-AFF4-8522AC7D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99F2BA-95F7-4377-B7F4-EA5FDC99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283" y="640080"/>
            <a:ext cx="5173219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E303C8-E500-45C2-AAC8-CB523098A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870" y="802767"/>
            <a:ext cx="49240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AB724-FE1C-E143-BBCB-A2625561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631" y="5719507"/>
            <a:ext cx="2786763" cy="107607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CA38C4-FF83-4F46-AC88-E8CAB37EE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4086" y="967360"/>
            <a:ext cx="1821384" cy="1554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044D98-19F7-4E8C-AAFE-87FC62DB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15" y="3786909"/>
            <a:ext cx="2732326" cy="1789027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172" y="962779"/>
            <a:ext cx="2732326" cy="15544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b="1" dirty="0"/>
              <a:t>St. Thomas </a:t>
            </a:r>
            <a:br>
              <a:rPr lang="en-US" sz="1400" b="1" dirty="0"/>
            </a:br>
            <a:r>
              <a:rPr lang="en-US" sz="1400" b="1" dirty="0"/>
              <a:t>Congregational Presentation</a:t>
            </a:r>
          </a:p>
        </p:txBody>
      </p:sp>
      <p:pic>
        <p:nvPicPr>
          <p:cNvPr id="6" name="Picture 5" descr="A church with a cross on top&#10;&#10;Description automatically generated">
            <a:extLst>
              <a:ext uri="{FF2B5EF4-FFF2-40B4-BE49-F238E27FC236}">
                <a16:creationId xmlns:a16="http://schemas.microsoft.com/office/drawing/2014/main" id="{FE0F6326-221B-D7B7-5D26-6250879AB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" y="2580988"/>
            <a:ext cx="4496918" cy="2994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541019-40BF-6FC3-BAC1-E6441F981DF0}"/>
              </a:ext>
            </a:extLst>
          </p:cNvPr>
          <p:cNvSpPr txBox="1"/>
          <p:nvPr/>
        </p:nvSpPr>
        <p:spPr>
          <a:xfrm>
            <a:off x="5922410" y="5350174"/>
            <a:ext cx="322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Elizabeth Hamilton</a:t>
            </a:r>
          </a:p>
        </p:txBody>
      </p:sp>
    </p:spTree>
    <p:extLst>
      <p:ext uri="{BB962C8B-B14F-4D97-AF65-F5344CB8AC3E}">
        <p14:creationId xmlns:p14="http://schemas.microsoft.com/office/powerpoint/2010/main" val="235755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C189-9356-8463-5D06-52D38FB7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42" y="988741"/>
            <a:ext cx="4416566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Clergy focused Churches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8139-D642-6CB6-EFD3-F16D24A2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277110"/>
            <a:ext cx="3657600" cy="4183451"/>
          </a:xfrm>
        </p:spPr>
        <p:txBody>
          <a:bodyPr>
            <a:normAutofit/>
          </a:bodyPr>
          <a:lstStyle/>
          <a:p>
            <a:r>
              <a:rPr lang="en-US" dirty="0"/>
              <a:t>A Healthy Clergy-focused System </a:t>
            </a:r>
            <a:br>
              <a:rPr lang="en-US" dirty="0"/>
            </a:br>
            <a:r>
              <a:rPr lang="en-US" dirty="0"/>
              <a:t>The “musts”:	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638148F-0AF5-C4DA-6405-9BC412EF43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69979" y="1114825"/>
          <a:ext cx="4688271" cy="4339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692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735858"/>
              </p:ext>
            </p:extLst>
          </p:nvPr>
        </p:nvGraphicFramePr>
        <p:xfrm>
          <a:off x="832822" y="623333"/>
          <a:ext cx="7091978" cy="547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30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High Energy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7430923" y="3210297"/>
            <a:ext cx="196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High Satisfaction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5187" y="613129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Low Energy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35187" y="3237779"/>
            <a:ext cx="196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Low Satisfaction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832822" y="658630"/>
            <a:ext cx="1734457" cy="783771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Energy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Satisfaction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553784" y="5927706"/>
            <a:ext cx="1740349" cy="776514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Energy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High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Satisfaction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48155" y="5901358"/>
            <a:ext cx="1740349" cy="776514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Energy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Low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Satisfaction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B2A25-AA3C-A747-A8E3-33C858F655A1}"/>
              </a:ext>
            </a:extLst>
          </p:cNvPr>
          <p:cNvSpPr/>
          <p:nvPr/>
        </p:nvSpPr>
        <p:spPr>
          <a:xfrm>
            <a:off x="1681657" y="1636016"/>
            <a:ext cx="1197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247CF4-30F3-D775-82DC-9D9B06E4EFE8}"/>
              </a:ext>
            </a:extLst>
          </p:cNvPr>
          <p:cNvSpPr/>
          <p:nvPr/>
        </p:nvSpPr>
        <p:spPr>
          <a:xfrm>
            <a:off x="1495996" y="5357452"/>
            <a:ext cx="228600" cy="148915"/>
          </a:xfrm>
          <a:prstGeom prst="ellipse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E834F-8C63-985A-81EB-31FA4376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6942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711D-F885-4D9C-A736-0CDADBD02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290025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262626"/>
                </a:solidFill>
              </a:rPr>
              <a:t>Unusually High or notable Priorities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E115A-87CB-4627-9D20-1D9C4234F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E457A0-E55E-4B4F-A727-BD61C631B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5132" y="806357"/>
            <a:ext cx="3383449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fluid, liquid, outdoor&#10;&#10;Description automatically generated">
            <a:extLst>
              <a:ext uri="{FF2B5EF4-FFF2-40B4-BE49-F238E27FC236}">
                <a16:creationId xmlns:a16="http://schemas.microsoft.com/office/drawing/2014/main" id="{EF515C90-1E5F-725F-9B6D-2D465969F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0" r="9490" b="3"/>
          <a:stretch/>
        </p:blipFill>
        <p:spPr>
          <a:xfrm>
            <a:off x="5406390" y="1126397"/>
            <a:ext cx="2900934" cy="4288536"/>
          </a:xfrm>
          <a:prstGeom prst="rect">
            <a:avLst/>
          </a:prstGeom>
          <a:ln w="31750">
            <a:noFill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13152"/>
              </p:ext>
            </p:extLst>
          </p:nvPr>
        </p:nvGraphicFramePr>
        <p:xfrm>
          <a:off x="603504" y="2858703"/>
          <a:ext cx="3356919" cy="30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13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5C7A26-28E9-D44E-8208-741E04FD7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40" y="749808"/>
            <a:ext cx="6939520" cy="1645920"/>
          </a:xfrm>
        </p:spPr>
        <p:txBody>
          <a:bodyPr/>
          <a:lstStyle/>
          <a:p>
            <a:r>
              <a:rPr lang="en-US" dirty="0"/>
              <a:t>Your Congregational Culture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DEE3C75-D994-344C-940E-AA054A285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70F89-A2F8-8D4C-AD82-F652E7D63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19" y="2828544"/>
            <a:ext cx="558516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70B2-241F-4853-4CB5-658F07CD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69" y="1057816"/>
            <a:ext cx="4443983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rgbClr val="262626"/>
                </a:solidFill>
              </a:rPr>
              <a:t>A note of importance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DEFC54-678A-9DA6-37F8-D7E634FC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859" y="3886200"/>
            <a:ext cx="4272152" cy="17983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Cause Conflict Scores to Rise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Flexibility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critical for sustainability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81DFF-6A22-49EC-A136-CB4B8D6D4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08" y="640080"/>
            <a:ext cx="3012949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E89119-C0F5-46D2-8E94-2B5AA25B9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895" y="802767"/>
            <a:ext cx="276377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outdoor, plant, tree, nature&#10;&#10;Description automatically generated">
            <a:extLst>
              <a:ext uri="{FF2B5EF4-FFF2-40B4-BE49-F238E27FC236}">
                <a16:creationId xmlns:a16="http://schemas.microsoft.com/office/drawing/2014/main" id="{DA095445-787C-E4E7-1766-4A3C4DA3E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r="8829" b="-2"/>
          <a:stretch/>
        </p:blipFill>
        <p:spPr>
          <a:xfrm>
            <a:off x="842925" y="1122807"/>
            <a:ext cx="2283714" cy="4297680"/>
          </a:xfrm>
          <a:prstGeom prst="rect">
            <a:avLst/>
          </a:prstGeo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57AC9306-B7D0-BF18-0229-3AA2B2AEACC9}"/>
              </a:ext>
            </a:extLst>
          </p:cNvPr>
          <p:cNvSpPr txBox="1">
            <a:spLocks/>
          </p:cNvSpPr>
          <p:nvPr/>
        </p:nvSpPr>
        <p:spPr>
          <a:xfrm>
            <a:off x="4267200" y="3220533"/>
            <a:ext cx="3931920" cy="123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Theologically Diverse Congregation </a:t>
            </a:r>
          </a:p>
        </p:txBody>
      </p:sp>
    </p:spTree>
    <p:extLst>
      <p:ext uri="{BB962C8B-B14F-4D97-AF65-F5344CB8AC3E}">
        <p14:creationId xmlns:p14="http://schemas.microsoft.com/office/powerpoint/2010/main" val="914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2343150"/>
            <a:ext cx="1028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MAGI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7700" y="2343151"/>
            <a:ext cx="1428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00" y="3943350"/>
            <a:ext cx="137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PARACLETE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9472" y="3943351"/>
            <a:ext cx="1485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C00000"/>
                </a:solidFill>
              </a:rPr>
              <a:t>HEARTH &amp; HOME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789639" y="101891306"/>
          <a:ext cx="3938588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animals,birds,fables,nature,nocturnal,owls,transparent background,wisdom,wis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4" y="101187648"/>
            <a:ext cx="210741" cy="2107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991350" y="101134069"/>
            <a:ext cx="344091" cy="325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50"/>
              </a:lnSpc>
            </a:pPr>
            <a:r>
              <a:rPr lang="en-US" sz="900" b="1">
                <a:solidFill>
                  <a:srgbClr val="000000"/>
                </a:solidFill>
                <a:ea typeface="Calibri"/>
                <a:cs typeface="Times New Roman"/>
              </a:rPr>
              <a:t>113</a:t>
            </a:r>
            <a:endParaRPr lang="en-US" sz="900" b="1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4854" y="971554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Descriptive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1423741"/>
            <a:ext cx="10839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Adaptable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17332" y="3369845"/>
            <a:ext cx="1155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Progressive</a:t>
            </a:r>
          </a:p>
        </p:txBody>
      </p:sp>
      <p:sp>
        <p:nvSpPr>
          <p:cNvPr id="19" name="TextBox 18"/>
          <p:cNvSpPr txBox="1"/>
          <p:nvPr/>
        </p:nvSpPr>
        <p:spPr>
          <a:xfrm rot="5400000">
            <a:off x="6529674" y="3576893"/>
            <a:ext cx="1355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Conservative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7711" y="5585331"/>
            <a:ext cx="811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Settled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97" y="1799673"/>
            <a:ext cx="5080730" cy="3785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3717" y="2338631"/>
            <a:ext cx="13710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MAGI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1542" y="3935237"/>
            <a:ext cx="16058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HEARTH </a:t>
            </a:r>
          </a:p>
          <a:p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AND HOME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04118" y="4454611"/>
            <a:ext cx="2074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PARACLETE</a:t>
            </a: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2845" y="2321266"/>
            <a:ext cx="27437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PERFORMANCE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3511" y="4984830"/>
            <a:ext cx="265800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1" name="Diamond 20"/>
          <p:cNvSpPr/>
          <p:nvPr/>
        </p:nvSpPr>
        <p:spPr>
          <a:xfrm>
            <a:off x="3785659" y="5261830"/>
            <a:ext cx="201083" cy="255023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E7552D4E-E5C7-AB14-9A0D-C0E7F59998C8}"/>
              </a:ext>
            </a:extLst>
          </p:cNvPr>
          <p:cNvSpPr/>
          <p:nvPr/>
        </p:nvSpPr>
        <p:spPr>
          <a:xfrm>
            <a:off x="3754758" y="5261830"/>
            <a:ext cx="182953" cy="255023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CEF7F-B594-D598-A58E-F4FE679A03BB}"/>
              </a:ext>
            </a:extLst>
          </p:cNvPr>
          <p:cNvSpPr txBox="1"/>
          <p:nvPr/>
        </p:nvSpPr>
        <p:spPr>
          <a:xfrm>
            <a:off x="3785659" y="4847026"/>
            <a:ext cx="8350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COVID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537ADE9-76B6-7484-DAAC-3B0D267F3890}"/>
              </a:ext>
            </a:extLst>
          </p:cNvPr>
          <p:cNvSpPr/>
          <p:nvPr/>
        </p:nvSpPr>
        <p:spPr>
          <a:xfrm>
            <a:off x="4282845" y="5261829"/>
            <a:ext cx="223886" cy="25173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C15E9D-4B74-E69B-BA73-B08D28166CF2}"/>
              </a:ext>
            </a:extLst>
          </p:cNvPr>
          <p:cNvSpPr txBox="1"/>
          <p:nvPr/>
        </p:nvSpPr>
        <p:spPr>
          <a:xfrm>
            <a:off x="4455083" y="5379296"/>
            <a:ext cx="9444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55 to 64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13870B1F-5884-637C-D629-47532CC7346C}"/>
              </a:ext>
            </a:extLst>
          </p:cNvPr>
          <p:cNvSpPr/>
          <p:nvPr/>
        </p:nvSpPr>
        <p:spPr>
          <a:xfrm>
            <a:off x="2243917" y="5278445"/>
            <a:ext cx="279599" cy="2550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347077-5009-E2B2-7EFC-554AC431FA67}"/>
              </a:ext>
            </a:extLst>
          </p:cNvPr>
          <p:cNvSpPr txBox="1"/>
          <p:nvPr/>
        </p:nvSpPr>
        <p:spPr>
          <a:xfrm>
            <a:off x="2104118" y="4973983"/>
            <a:ext cx="12045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54 and under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BBBF04EF-2FB9-0E7B-EE96-2A8E6A402490}"/>
              </a:ext>
            </a:extLst>
          </p:cNvPr>
          <p:cNvSpPr/>
          <p:nvPr/>
        </p:nvSpPr>
        <p:spPr>
          <a:xfrm>
            <a:off x="4620696" y="5130540"/>
            <a:ext cx="250846" cy="26258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E74D2D-48F0-106F-C93A-76A2D734D4ED}"/>
              </a:ext>
            </a:extLst>
          </p:cNvPr>
          <p:cNvSpPr txBox="1"/>
          <p:nvPr/>
        </p:nvSpPr>
        <p:spPr>
          <a:xfrm>
            <a:off x="4885244" y="4938327"/>
            <a:ext cx="1318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65 and over</a:t>
            </a:r>
          </a:p>
        </p:txBody>
      </p:sp>
    </p:spTree>
    <p:extLst>
      <p:ext uri="{BB962C8B-B14F-4D97-AF65-F5344CB8AC3E}">
        <p14:creationId xmlns:p14="http://schemas.microsoft.com/office/powerpoint/2010/main" val="259780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8139-D642-6CB6-EFD3-F16D24A2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277110"/>
            <a:ext cx="3657600" cy="4183451"/>
          </a:xfrm>
        </p:spPr>
        <p:txBody>
          <a:bodyPr>
            <a:normAutofit/>
          </a:bodyPr>
          <a:lstStyle/>
          <a:p>
            <a:r>
              <a:rPr lang="en-US" dirty="0"/>
              <a:t>A Healthy </a:t>
            </a:r>
            <a:br>
              <a:rPr lang="en-US" dirty="0"/>
            </a:br>
            <a:r>
              <a:rPr lang="en-US" dirty="0"/>
              <a:t>Multi-cultural System</a:t>
            </a:r>
            <a:br>
              <a:rPr lang="en-US" dirty="0"/>
            </a:br>
            <a:r>
              <a:rPr lang="en-US" dirty="0"/>
              <a:t>The “musts”: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638148F-0AF5-C4DA-6405-9BC412EF4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36682"/>
              </p:ext>
            </p:extLst>
          </p:nvPr>
        </p:nvGraphicFramePr>
        <p:xfrm>
          <a:off x="4169979" y="1114825"/>
          <a:ext cx="4688271" cy="4339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3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92" y="177362"/>
            <a:ext cx="7754007" cy="685800"/>
          </a:xfrm>
        </p:spPr>
        <p:txBody>
          <a:bodyPr>
            <a:noAutofit/>
          </a:bodyPr>
          <a:lstStyle/>
          <a:p>
            <a:r>
              <a:rPr lang="en-US" sz="2400" dirty="0"/>
              <a:t>Hearth and Home Culture at its Best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55174" cy="5105400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Ultimately concerned with a clearly defined faith that is lived out in a community with structure and stability. </a:t>
            </a:r>
          </a:p>
          <a:p>
            <a:pPr lvl="0"/>
            <a:r>
              <a:rPr lang="en-US" sz="2000" dirty="0"/>
              <a:t>Common to hear folks talk about issues from a Biblical perspective that is more literally interpreted. </a:t>
            </a:r>
          </a:p>
          <a:p>
            <a:pPr lvl="0"/>
            <a:r>
              <a:rPr lang="en-US" sz="2000" dirty="0"/>
              <a:t>Members appreciate the clarity provided by the unchangeable nature of the message proclaimed and lived.</a:t>
            </a:r>
          </a:p>
          <a:p>
            <a:pPr lvl="0"/>
            <a:r>
              <a:rPr lang="en-US" sz="2000" dirty="0"/>
              <a:t>The line between right and wrong is usually bright and easily articulated.</a:t>
            </a:r>
          </a:p>
          <a:p>
            <a:pPr lvl="0"/>
            <a:r>
              <a:rPr lang="en-US" sz="2000" dirty="0"/>
              <a:t>Where a Biblical mandate is perceived, members of Hearth and Home cultures provide services to those in need, often with remarkable perseverance. </a:t>
            </a:r>
          </a:p>
          <a:p>
            <a:pPr lvl="0"/>
            <a:r>
              <a:rPr lang="en-US" sz="2000" dirty="0"/>
              <a:t>Straying members of the church family are welcomed back with open arms and ready forgiveness. This is family. </a:t>
            </a:r>
          </a:p>
          <a:p>
            <a:endParaRPr lang="en-US" sz="2000" b="1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36D64C7-3916-A357-3F11-ACAE3842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075" y="6137371"/>
            <a:ext cx="2166139" cy="6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3AA975-18E0-86B0-3CBE-65BF3685A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40" y="1265562"/>
            <a:ext cx="6939520" cy="36874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Welcome </a:t>
            </a:r>
            <a:br>
              <a:rPr lang="en-US" sz="4400" dirty="0"/>
            </a:br>
            <a:r>
              <a:rPr lang="en-US" sz="4400" dirty="0"/>
              <a:t>and </a:t>
            </a:r>
            <a:br>
              <a:rPr lang="en-US" sz="4400" dirty="0"/>
            </a:br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1888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23514"/>
            <a:ext cx="6990160" cy="685800"/>
          </a:xfrm>
        </p:spPr>
        <p:txBody>
          <a:bodyPr>
            <a:noAutofit/>
          </a:bodyPr>
          <a:lstStyle/>
          <a:p>
            <a:r>
              <a:rPr lang="en-US" sz="2800"/>
              <a:t>Hearth and Home Shadow side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dirty="0"/>
              <a:t>Ability to lose sight of missional focus due to a tendency to focus on the concrete side of things.  </a:t>
            </a:r>
          </a:p>
          <a:p>
            <a:pPr lvl="0"/>
            <a:r>
              <a:rPr lang="en-US" sz="2400" dirty="0"/>
              <a:t>May be resistant to change due to the feeling of guardianship over traditional understandings and practices. </a:t>
            </a:r>
          </a:p>
          <a:p>
            <a:pPr lvl="0"/>
            <a:r>
              <a:rPr lang="en-US" sz="2400" dirty="0"/>
              <a:t>May become detached from contemporary issues if the intellectual side of faith is not adequately explored. </a:t>
            </a:r>
          </a:p>
          <a:p>
            <a:pPr lvl="0"/>
            <a:r>
              <a:rPr lang="en-US" sz="2400" dirty="0"/>
              <a:t>A lack of tolerance with one other, due to a break on core issues, may leave a vulnerability to demoralizing conflict. </a:t>
            </a:r>
          </a:p>
          <a:p>
            <a:endParaRPr lang="en-US" sz="2400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653046BF-7308-B492-CD1A-6C9CB07E4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142" y="5902145"/>
            <a:ext cx="2222438" cy="9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9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94" y="310442"/>
            <a:ext cx="8005211" cy="67270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Paraclete</a:t>
            </a:r>
            <a:r>
              <a:rPr lang="en-US" sz="3600" dirty="0"/>
              <a:t> Culture at Its Best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699" y="1548361"/>
            <a:ext cx="8610600" cy="4604106"/>
          </a:xfrm>
        </p:spPr>
        <p:txBody>
          <a:bodyPr>
            <a:noAutofit/>
          </a:bodyPr>
          <a:lstStyle/>
          <a:p>
            <a:r>
              <a:rPr lang="en-US" sz="2000" dirty="0"/>
              <a:t>Develop communities that are intellectually open and reflective but that pays attention to structure and ritual. </a:t>
            </a:r>
          </a:p>
          <a:p>
            <a:r>
              <a:rPr lang="en-US" sz="2000" dirty="0"/>
              <a:t>Common to hear conversation about hospitality, inclusiveness, and spiritual practice. </a:t>
            </a:r>
          </a:p>
          <a:p>
            <a:r>
              <a:rPr lang="en-US" sz="2000" dirty="0"/>
              <a:t>Comfortable with the unique spiritual path each individual must follow but believe that there are important patterns to spiritual practice. </a:t>
            </a:r>
          </a:p>
          <a:p>
            <a:r>
              <a:rPr lang="en-US" sz="2000" dirty="0"/>
              <a:t>Uniquely equipped to focus on ministries of healing-often engaged in front line work-when the community is warm and hospitable, it can be a haven for those in need of healing or recovery. </a:t>
            </a:r>
          </a:p>
          <a:p>
            <a:r>
              <a:rPr lang="en-US" sz="2000" dirty="0"/>
              <a:t>Prepares members to deal with the harshness of cultural and political realities in ministry. </a:t>
            </a:r>
          </a:p>
          <a:p>
            <a:r>
              <a:rPr lang="en-US" sz="2000" dirty="0"/>
              <a:t>Maintains a sufficient level of flexibility to prevent becoming irrelevant to the thinking of those in the community around them 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B67203BD-DCDB-2856-764E-BD6FF590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178743"/>
            <a:ext cx="1637922" cy="6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39881" y="304800"/>
            <a:ext cx="7064237" cy="890433"/>
          </a:xfrm>
        </p:spPr>
        <p:txBody>
          <a:bodyPr anchor="ctr">
            <a:noAutofit/>
          </a:bodyPr>
          <a:lstStyle/>
          <a:p>
            <a:r>
              <a:rPr lang="en-US" sz="3600" dirty="0"/>
              <a:t>Paraclete Shadow Side: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685800" y="1447800"/>
            <a:ext cx="8077200" cy="4495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If </a:t>
            </a:r>
            <a:r>
              <a:rPr lang="en-US" sz="2400" dirty="0" err="1"/>
              <a:t>missional</a:t>
            </a:r>
            <a:r>
              <a:rPr lang="en-US" sz="2400" dirty="0"/>
              <a:t> focus is lost may find themselves going through the motions of set routines, rather than finding the deeper meaning. </a:t>
            </a:r>
          </a:p>
          <a:p>
            <a:pPr>
              <a:buFont typeface="Arial"/>
              <a:buChar char="•"/>
            </a:pPr>
            <a:r>
              <a:rPr lang="en-US" sz="2400" dirty="0"/>
              <a:t>Watch the temptation to overcommit to meeting the needs of others to the extent that there is burnout.  </a:t>
            </a:r>
          </a:p>
          <a:p>
            <a:pPr>
              <a:buFont typeface="Arial"/>
              <a:buChar char="•"/>
            </a:pPr>
            <a:r>
              <a:rPr lang="en-US" sz="2400" dirty="0"/>
              <a:t>May get trapped in the acceptance of where people are without adequate levels of accountability that can help make people whole. </a:t>
            </a:r>
          </a:p>
          <a:p>
            <a:pPr>
              <a:buFont typeface="Arial"/>
              <a:buChar char="•"/>
            </a:pPr>
            <a:r>
              <a:rPr lang="en-US" sz="2400" dirty="0"/>
              <a:t>The power of the gospel to transform must remain a focus, not just its power to comfort. 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8BD8C73-8037-883E-7E01-DBA5A04C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57" y="6019800"/>
            <a:ext cx="1637922" cy="6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1B1797A0-5EB1-BB1F-427E-E11C44D7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534400" cy="60242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D13FF5-1964-24B9-E2BB-10BCBFB5B74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382000" cy="837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rgbClr val="0070C0"/>
                </a:solidFill>
              </a:rPr>
              <a:t>Flexibility is a vital part of a congregation: </a:t>
            </a:r>
          </a:p>
        </p:txBody>
      </p:sp>
    </p:spTree>
    <p:extLst>
      <p:ext uri="{BB962C8B-B14F-4D97-AF65-F5344CB8AC3E}">
        <p14:creationId xmlns:p14="http://schemas.microsoft.com/office/powerpoint/2010/main" val="1907071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6939520" cy="1645920"/>
          </a:xfrm>
        </p:spPr>
        <p:txBody>
          <a:bodyPr/>
          <a:lstStyle/>
          <a:p>
            <a:r>
              <a:rPr lang="en-US" dirty="0"/>
              <a:t>Performance Indices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939520" cy="123989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So how are we doing?</a:t>
            </a:r>
          </a:p>
        </p:txBody>
      </p:sp>
    </p:spTree>
    <p:extLst>
      <p:ext uri="{BB962C8B-B14F-4D97-AF65-F5344CB8AC3E}">
        <p14:creationId xmlns:p14="http://schemas.microsoft.com/office/powerpoint/2010/main" val="572932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1066800" y="2002972"/>
            <a:ext cx="685800" cy="381000"/>
          </a:xfrm>
          <a:prstGeom prst="arc">
            <a:avLst>
              <a:gd name="adj1" fmla="val 10294383"/>
              <a:gd name="adj2" fmla="val 211034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1752600" y="1981202"/>
            <a:ext cx="1295400" cy="527956"/>
          </a:xfrm>
          <a:prstGeom prst="arc">
            <a:avLst>
              <a:gd name="adj1" fmla="val 10928065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048018" y="1930233"/>
            <a:ext cx="2772372" cy="578191"/>
          </a:xfrm>
          <a:prstGeom prst="arc">
            <a:avLst>
              <a:gd name="adj1" fmla="val 10698434"/>
              <a:gd name="adj2" fmla="val 2155199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820391" y="1929495"/>
            <a:ext cx="1295400" cy="527956"/>
          </a:xfrm>
          <a:prstGeom prst="arc">
            <a:avLst>
              <a:gd name="adj1" fmla="val 10294383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7115791" y="2028824"/>
            <a:ext cx="685800" cy="381000"/>
          </a:xfrm>
          <a:prstGeom prst="arc">
            <a:avLst>
              <a:gd name="adj1" fmla="val 10294383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979" y="1253423"/>
            <a:ext cx="106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Low</a:t>
            </a:r>
          </a:p>
          <a:p>
            <a:r>
              <a:rPr lang="en-US" sz="1600" b="1" dirty="0"/>
              <a:t>0-10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6836" y="131401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 10-30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5317" y="1282496"/>
            <a:ext cx="90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 70-90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1182" y="1197827"/>
            <a:ext cx="96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High </a:t>
            </a:r>
          </a:p>
          <a:p>
            <a:r>
              <a:rPr lang="en-US" sz="1600" b="1" dirty="0"/>
              <a:t>90-100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6836" y="295659"/>
            <a:ext cx="490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Let’s talk Benchmarking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67C179-ABD6-E048-8C7D-AA87666E6EDF}"/>
              </a:ext>
            </a:extLst>
          </p:cNvPr>
          <p:cNvGrpSpPr>
            <a:grpSpLocks/>
          </p:cNvGrpSpPr>
          <p:nvPr/>
        </p:nvGrpSpPr>
        <p:grpSpPr bwMode="auto">
          <a:xfrm>
            <a:off x="755167" y="2479516"/>
            <a:ext cx="7358074" cy="2749380"/>
            <a:chOff x="0" y="0"/>
            <a:chExt cx="269" cy="166"/>
          </a:xfrm>
          <a:solidFill>
            <a:schemeClr val="bg2">
              <a:lumMod val="90000"/>
            </a:schemeClr>
          </a:solidFill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C43AF651-AFBC-004F-B957-655091F6DD4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6852071"/>
                </p:ext>
              </p:extLst>
            </p:nvPr>
          </p:nvGraphicFramePr>
          <p:xfrm>
            <a:off x="0" y="0"/>
            <a:ext cx="269" cy="1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AutoShape 119">
              <a:extLst>
                <a:ext uri="{FF2B5EF4-FFF2-40B4-BE49-F238E27FC236}">
                  <a16:creationId xmlns:a16="http://schemas.microsoft.com/office/drawing/2014/main" id="{E1D40BFE-52E9-E14E-B4D7-1C66016DC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" y="32"/>
              <a:ext cx="226" cy="1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39" y="10898"/>
                  </a:moveTo>
                  <a:cubicBezTo>
                    <a:pt x="939" y="10865"/>
                    <a:pt x="939" y="10832"/>
                    <a:pt x="939" y="10800"/>
                  </a:cubicBezTo>
                  <a:cubicBezTo>
                    <a:pt x="939" y="5353"/>
                    <a:pt x="5353" y="939"/>
                    <a:pt x="10800" y="939"/>
                  </a:cubicBezTo>
                  <a:cubicBezTo>
                    <a:pt x="16246" y="939"/>
                    <a:pt x="20661" y="5353"/>
                    <a:pt x="20661" y="10800"/>
                  </a:cubicBezTo>
                  <a:cubicBezTo>
                    <a:pt x="20661" y="10832"/>
                    <a:pt x="20660" y="10865"/>
                    <a:pt x="20660" y="10898"/>
                  </a:cubicBezTo>
                  <a:lnTo>
                    <a:pt x="21599" y="10908"/>
                  </a:lnTo>
                  <a:cubicBezTo>
                    <a:pt x="21599" y="10872"/>
                    <a:pt x="21600" y="1083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6"/>
                    <a:pt x="0" y="10872"/>
                    <a:pt x="0" y="1090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EBF0CA-B0EA-3146-80E0-11934545D3C2}"/>
              </a:ext>
            </a:extLst>
          </p:cNvPr>
          <p:cNvSpPr txBox="1"/>
          <p:nvPr/>
        </p:nvSpPr>
        <p:spPr>
          <a:xfrm>
            <a:off x="3781346" y="1283233"/>
            <a:ext cx="1030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Average </a:t>
            </a:r>
          </a:p>
          <a:p>
            <a:r>
              <a:rPr lang="en-US" sz="1600" b="1" dirty="0"/>
              <a:t>30-70</a:t>
            </a:r>
          </a:p>
        </p:txBody>
      </p:sp>
    </p:spTree>
    <p:extLst>
      <p:ext uri="{BB962C8B-B14F-4D97-AF65-F5344CB8AC3E}">
        <p14:creationId xmlns:p14="http://schemas.microsoft.com/office/powerpoint/2010/main" val="312576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225-2071-9F45-B9B9-F9039AB85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393561" cy="3534156"/>
          </a:xfrm>
        </p:spPr>
        <p:txBody>
          <a:bodyPr>
            <a:normAutofit/>
          </a:bodyPr>
          <a:lstStyle/>
          <a:p>
            <a:r>
              <a:rPr lang="en-US" dirty="0"/>
              <a:t>Is there a disturbing amount of conflict in our congregation? </a:t>
            </a:r>
          </a:p>
          <a:p>
            <a:r>
              <a:rPr lang="en-US" dirty="0"/>
              <a:t>Do we resolve our problems through mutual effort? </a:t>
            </a:r>
          </a:p>
          <a:p>
            <a:r>
              <a:rPr lang="en-US" dirty="0"/>
              <a:t>Among most of our members is there a healthy tolerance of differing opinions and beliefs? </a:t>
            </a:r>
          </a:p>
          <a:p>
            <a:r>
              <a:rPr lang="en-US" dirty="0"/>
              <a:t>Is there frequently a small group that opposing what the majority wants to do?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217B8-D54B-5A44-9E20-68974758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3736" y="2638044"/>
            <a:ext cx="3552063" cy="3838956"/>
          </a:xfrm>
        </p:spPr>
        <p:txBody>
          <a:bodyPr>
            <a:normAutofit/>
          </a:bodyPr>
          <a:lstStyle/>
          <a:p>
            <a:r>
              <a:rPr lang="en-US" dirty="0"/>
              <a:t>Do leaders show genuine concern for what people are thinking when making decisions? </a:t>
            </a:r>
          </a:p>
          <a:p>
            <a:r>
              <a:rPr lang="en-US" dirty="0"/>
              <a:t>Do the SAME small group of people make most of the decisions? </a:t>
            </a:r>
          </a:p>
          <a:p>
            <a:r>
              <a:rPr lang="en-US" dirty="0"/>
              <a:t>In important decisions is there consideration of different approaches to that decision? </a:t>
            </a:r>
          </a:p>
          <a:p>
            <a:r>
              <a:rPr lang="en-US" dirty="0"/>
              <a:t>Is the leadership representative of the membership?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836894-B1E5-014E-A375-E467E38221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Conflict Management and </a:t>
            </a:r>
            <a:r>
              <a:rPr lang="en-US" b="1" dirty="0" err="1"/>
              <a:t>gOVERNANCE</a:t>
            </a:r>
            <a:r>
              <a:rPr lang="en-US" b="1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143081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C25DD4D-AF7C-475A-A237-1E6041A94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25C83-1ECB-C6C9-389A-169775EE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4477024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The Importance of the DAta</a:t>
            </a:r>
          </a:p>
        </p:txBody>
      </p:sp>
      <p:pic>
        <p:nvPicPr>
          <p:cNvPr id="5" name="Content Placeholder 4" descr="A picture containing drawing, sketch, tree, illustration&#10;&#10;Description automatically generated">
            <a:extLst>
              <a:ext uri="{FF2B5EF4-FFF2-40B4-BE49-F238E27FC236}">
                <a16:creationId xmlns:a16="http://schemas.microsoft.com/office/drawing/2014/main" id="{46E295D2-9494-0543-0FD7-E287DBF3E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20024" r="24490" b="28043"/>
          <a:stretch/>
        </p:blipFill>
        <p:spPr>
          <a:xfrm>
            <a:off x="363474" y="679504"/>
            <a:ext cx="3223260" cy="2658134"/>
          </a:xfrm>
          <a:prstGeom prst="rect">
            <a:avLst/>
          </a:prstGeom>
        </p:spPr>
      </p:pic>
      <p:pic>
        <p:nvPicPr>
          <p:cNvPr id="7" name="Picture 6" descr="A water droplet falling into water&#10;&#10;Description automatically generated with low confidence">
            <a:extLst>
              <a:ext uri="{FF2B5EF4-FFF2-40B4-BE49-F238E27FC236}">
                <a16:creationId xmlns:a16="http://schemas.microsoft.com/office/drawing/2014/main" id="{F94F5597-3D1F-7B6A-3E61-643F39853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7" y="626881"/>
            <a:ext cx="3223260" cy="32232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D3C5BEB-8923-5AC3-6613-EBC871FE50C7}"/>
              </a:ext>
            </a:extLst>
          </p:cNvPr>
          <p:cNvSpPr txBox="1">
            <a:spLocks/>
          </p:cNvSpPr>
          <p:nvPr/>
        </p:nvSpPr>
        <p:spPr>
          <a:xfrm>
            <a:off x="1217030" y="4477024"/>
            <a:ext cx="6743700" cy="126476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262626"/>
                </a:solidFill>
              </a:rPr>
              <a:t>Conflict management impacts everything</a:t>
            </a:r>
          </a:p>
        </p:txBody>
      </p:sp>
    </p:spTree>
    <p:extLst>
      <p:ext uri="{BB962C8B-B14F-4D97-AF65-F5344CB8AC3E}">
        <p14:creationId xmlns:p14="http://schemas.microsoft.com/office/powerpoint/2010/main" val="2250572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74" y="29687"/>
            <a:ext cx="5937755" cy="118872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Conflict Management and </a:t>
            </a:r>
            <a:r>
              <a:rPr lang="en-US" b="1" dirty="0" err="1"/>
              <a:t>gOVERNANCE</a:t>
            </a:r>
            <a:r>
              <a:rPr lang="en-US" b="1" dirty="0"/>
              <a:t> 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D8487-DC20-0EB6-3497-5D162FBA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9" y="4117586"/>
            <a:ext cx="8342163" cy="2705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5D26F-B8BA-26BC-B387-9F22D332C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7" y="1315260"/>
            <a:ext cx="8418363" cy="27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836894-B1E5-014E-A375-E467E38221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Morale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DDC6F2-DD12-3544-8DC1-937CD482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38045"/>
            <a:ext cx="7772399" cy="3101983"/>
          </a:xfrm>
        </p:spPr>
        <p:txBody>
          <a:bodyPr>
            <a:normAutofit/>
          </a:bodyPr>
          <a:lstStyle/>
          <a:p>
            <a:r>
              <a:rPr lang="en-US" sz="2400" dirty="0"/>
              <a:t>Does</a:t>
            </a:r>
            <a:r>
              <a:rPr lang="en-US" sz="2400" dirty="0">
                <a:effectLst/>
              </a:rPr>
              <a:t> it seem to me that we are just going through the motions of church activity?</a:t>
            </a:r>
          </a:p>
          <a:p>
            <a:r>
              <a:rPr lang="en-US" sz="2400" dirty="0"/>
              <a:t>Does t</a:t>
            </a:r>
            <a:r>
              <a:rPr lang="en-US" sz="2400" dirty="0">
                <a:effectLst/>
              </a:rPr>
              <a:t>he whole spirit in our congregation make people want to get as involved as possible?</a:t>
            </a:r>
            <a:endParaRPr lang="en-US" sz="2400" dirty="0"/>
          </a:p>
          <a:p>
            <a:r>
              <a:rPr lang="en-US" sz="2400" dirty="0">
                <a:effectLst/>
              </a:rPr>
              <a:t>On the whole</a:t>
            </a:r>
            <a:r>
              <a:rPr lang="en-US" sz="2400" dirty="0"/>
              <a:t>, </a:t>
            </a:r>
            <a:r>
              <a:rPr lang="en-US" sz="2400" dirty="0">
                <a:effectLst/>
              </a:rPr>
              <a:t>am I satisfied with how things are in our church?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58" y="457200"/>
            <a:ext cx="4743450" cy="1730724"/>
          </a:xfrm>
        </p:spPr>
        <p:txBody>
          <a:bodyPr>
            <a:normAutofit/>
          </a:bodyPr>
          <a:lstStyle/>
          <a:p>
            <a:r>
              <a:rPr lang="en-US" sz="2400" dirty="0"/>
              <a:t>Why we do what we do</a:t>
            </a:r>
            <a:br>
              <a:rPr lang="en-US" sz="2400" dirty="0"/>
            </a:br>
            <a:r>
              <a:rPr lang="en-US" sz="2400" dirty="0"/>
              <a:t>the way we do it.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4743450" cy="3453971"/>
          </a:xfrm>
        </p:spPr>
        <p:txBody>
          <a:bodyPr>
            <a:noAutofit/>
          </a:bodyPr>
          <a:lstStyle/>
          <a:p>
            <a:r>
              <a:rPr lang="en-US" sz="2400" dirty="0"/>
              <a:t>We all go through the report together at one time. </a:t>
            </a:r>
          </a:p>
          <a:p>
            <a:r>
              <a:rPr lang="en-US" sz="2400" dirty="0"/>
              <a:t>We benchmark.  </a:t>
            </a:r>
          </a:p>
          <a:p>
            <a:r>
              <a:rPr lang="en-US" sz="2400" dirty="0"/>
              <a:t>We listen empathetically.</a:t>
            </a:r>
          </a:p>
          <a:p>
            <a:r>
              <a:rPr lang="en-US" sz="2400" dirty="0"/>
              <a:t>We lean on good research practices</a:t>
            </a:r>
          </a:p>
          <a:p>
            <a:r>
              <a:rPr lang="en-US" sz="2400" dirty="0"/>
              <a:t>We know your data, but we don’t know your story.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B7F70-78B7-5A4B-BC0F-E0E7CA648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2" b="17479"/>
          <a:stretch/>
        </p:blipFill>
        <p:spPr>
          <a:xfrm>
            <a:off x="5816409" y="2644123"/>
            <a:ext cx="3327591" cy="1679858"/>
          </a:xfrm>
          <a:prstGeom prst="rect">
            <a:avLst/>
          </a:prstGeom>
        </p:spPr>
      </p:pic>
      <p:pic>
        <p:nvPicPr>
          <p:cNvPr id="10" name="Picture 9" descr="A group of people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BF762D51-289B-FA42-A8A1-F07948219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138" r="1" b="1"/>
          <a:stretch/>
        </p:blipFill>
        <p:spPr>
          <a:xfrm>
            <a:off x="5816409" y="4320895"/>
            <a:ext cx="3327591" cy="1679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AF61F-F4B6-F002-5B70-3CB146B2E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18" t="14928" r="27715" b="46028"/>
          <a:stretch/>
        </p:blipFill>
        <p:spPr>
          <a:xfrm>
            <a:off x="5972014" y="947307"/>
            <a:ext cx="3057687" cy="1535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464FE-2F8A-2FEC-67CD-6A75555B91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209" t="11130" r="13531" b="20055"/>
          <a:stretch/>
        </p:blipFill>
        <p:spPr>
          <a:xfrm>
            <a:off x="5702110" y="871096"/>
            <a:ext cx="3327591" cy="17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1066800" y="2002972"/>
            <a:ext cx="685800" cy="381000"/>
          </a:xfrm>
          <a:prstGeom prst="arc">
            <a:avLst>
              <a:gd name="adj1" fmla="val 10294383"/>
              <a:gd name="adj2" fmla="val 211034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1752600" y="1981202"/>
            <a:ext cx="1295400" cy="527956"/>
          </a:xfrm>
          <a:prstGeom prst="arc">
            <a:avLst>
              <a:gd name="adj1" fmla="val 10928065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048018" y="1930233"/>
            <a:ext cx="2772372" cy="578191"/>
          </a:xfrm>
          <a:prstGeom prst="arc">
            <a:avLst>
              <a:gd name="adj1" fmla="val 10698434"/>
              <a:gd name="adj2" fmla="val 2155199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820391" y="1929495"/>
            <a:ext cx="1295400" cy="527956"/>
          </a:xfrm>
          <a:prstGeom prst="arc">
            <a:avLst>
              <a:gd name="adj1" fmla="val 10294383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7115791" y="2028824"/>
            <a:ext cx="685800" cy="381000"/>
          </a:xfrm>
          <a:prstGeom prst="arc">
            <a:avLst>
              <a:gd name="adj1" fmla="val 10294383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979" y="1253423"/>
            <a:ext cx="106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Low</a:t>
            </a:r>
          </a:p>
          <a:p>
            <a:r>
              <a:rPr lang="en-US" sz="1600" b="1" dirty="0"/>
              <a:t>0-10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6836" y="131401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 10-30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5317" y="1282496"/>
            <a:ext cx="90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 70-90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1182" y="1197827"/>
            <a:ext cx="96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High </a:t>
            </a:r>
          </a:p>
          <a:p>
            <a:r>
              <a:rPr lang="en-US" sz="1600" b="1" dirty="0"/>
              <a:t>90-100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BF0CA-B0EA-3146-80E0-11934545D3C2}"/>
              </a:ext>
            </a:extLst>
          </p:cNvPr>
          <p:cNvSpPr txBox="1"/>
          <p:nvPr/>
        </p:nvSpPr>
        <p:spPr>
          <a:xfrm>
            <a:off x="3781346" y="1283233"/>
            <a:ext cx="1030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Average </a:t>
            </a:r>
          </a:p>
          <a:p>
            <a:r>
              <a:rPr lang="en-US" sz="1600" b="1" dirty="0"/>
              <a:t>30-70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56CE8D-5405-4745-9B44-D80FCA50BAD3}"/>
              </a:ext>
            </a:extLst>
          </p:cNvPr>
          <p:cNvSpPr txBox="1">
            <a:spLocks/>
          </p:cNvSpPr>
          <p:nvPr/>
        </p:nvSpPr>
        <p:spPr>
          <a:xfrm>
            <a:off x="1561110" y="352862"/>
            <a:ext cx="5937755" cy="639349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Morale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0262B-3D29-008D-2117-07FC5E45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29342"/>
            <a:ext cx="7848600" cy="39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42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836894-B1E5-014E-A375-E467E38221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hOSPITALITY</a:t>
            </a:r>
            <a:r>
              <a:rPr lang="en-US" b="1" dirty="0"/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DDC6F2-DD12-3544-8DC1-937CD482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515480"/>
            <a:ext cx="8153400" cy="3377828"/>
          </a:xfrm>
        </p:spPr>
        <p:txBody>
          <a:bodyPr>
            <a:noAutofit/>
          </a:bodyPr>
          <a:lstStyle/>
          <a:p>
            <a:r>
              <a:rPr lang="en-US" sz="2000" dirty="0"/>
              <a:t>Are we welcoming and enriched by people from many different walks of life?</a:t>
            </a:r>
          </a:p>
          <a:p>
            <a:r>
              <a:rPr lang="en-US" sz="2000" dirty="0"/>
              <a:t>Has being a part of the church community given new meaning to my life?</a:t>
            </a:r>
          </a:p>
          <a:p>
            <a:r>
              <a:rPr lang="en-US" sz="2000" dirty="0"/>
              <a:t>Do I sense a friendly atmosphere among the members of our church? </a:t>
            </a:r>
          </a:p>
          <a:p>
            <a:r>
              <a:rPr lang="en-US" sz="2000" dirty="0"/>
              <a:t>In times of personal need to a sense an atmosphere of genuine care and concern? </a:t>
            </a:r>
          </a:p>
          <a:p>
            <a:r>
              <a:rPr lang="en-US" sz="2000" dirty="0"/>
              <a:t>Have members been prepared to personally welcome guests in worship service? </a:t>
            </a:r>
          </a:p>
        </p:txBody>
      </p:sp>
    </p:spTree>
    <p:extLst>
      <p:ext uri="{BB962C8B-B14F-4D97-AF65-F5344CB8AC3E}">
        <p14:creationId xmlns:p14="http://schemas.microsoft.com/office/powerpoint/2010/main" val="4090996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1066800" y="2002972"/>
            <a:ext cx="685800" cy="381000"/>
          </a:xfrm>
          <a:prstGeom prst="arc">
            <a:avLst>
              <a:gd name="adj1" fmla="val 10294383"/>
              <a:gd name="adj2" fmla="val 211034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1752600" y="1981202"/>
            <a:ext cx="1295400" cy="527956"/>
          </a:xfrm>
          <a:prstGeom prst="arc">
            <a:avLst>
              <a:gd name="adj1" fmla="val 10928065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048018" y="1930233"/>
            <a:ext cx="2772372" cy="578191"/>
          </a:xfrm>
          <a:prstGeom prst="arc">
            <a:avLst>
              <a:gd name="adj1" fmla="val 10698434"/>
              <a:gd name="adj2" fmla="val 2155199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820391" y="1929495"/>
            <a:ext cx="1295400" cy="527956"/>
          </a:xfrm>
          <a:prstGeom prst="arc">
            <a:avLst>
              <a:gd name="adj1" fmla="val 10294383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7115791" y="2028824"/>
            <a:ext cx="685800" cy="381000"/>
          </a:xfrm>
          <a:prstGeom prst="arc">
            <a:avLst>
              <a:gd name="adj1" fmla="val 10294383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979" y="1253423"/>
            <a:ext cx="106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Low</a:t>
            </a:r>
          </a:p>
          <a:p>
            <a:r>
              <a:rPr lang="en-US" sz="1600" b="1" dirty="0"/>
              <a:t>0-10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6836" y="131401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 10-30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5317" y="1282496"/>
            <a:ext cx="90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 70-90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1182" y="1197827"/>
            <a:ext cx="96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High </a:t>
            </a:r>
          </a:p>
          <a:p>
            <a:r>
              <a:rPr lang="en-US" sz="1600" b="1" dirty="0"/>
              <a:t>90-100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BF0CA-B0EA-3146-80E0-11934545D3C2}"/>
              </a:ext>
            </a:extLst>
          </p:cNvPr>
          <p:cNvSpPr txBox="1"/>
          <p:nvPr/>
        </p:nvSpPr>
        <p:spPr>
          <a:xfrm>
            <a:off x="3781346" y="1283233"/>
            <a:ext cx="1030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Average </a:t>
            </a:r>
          </a:p>
          <a:p>
            <a:r>
              <a:rPr lang="en-US" sz="1600" b="1" dirty="0"/>
              <a:t>30-70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56CE8D-5405-4745-9B44-D80FCA50BAD3}"/>
              </a:ext>
            </a:extLst>
          </p:cNvPr>
          <p:cNvSpPr txBox="1">
            <a:spLocks/>
          </p:cNvSpPr>
          <p:nvPr/>
        </p:nvSpPr>
        <p:spPr>
          <a:xfrm>
            <a:off x="1561110" y="352862"/>
            <a:ext cx="5937755" cy="639349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Hospitality Index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4B535-72C2-090E-ECBF-2F0BE419D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79" y="2626564"/>
            <a:ext cx="7551773" cy="40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9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225-2071-9F45-B9B9-F9039AB85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393561" cy="35341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 we do a good job helping members understand they are called to ministry? </a:t>
            </a:r>
          </a:p>
          <a:p>
            <a:r>
              <a:rPr lang="en-US" dirty="0"/>
              <a:t>Do we prepare our members for ministry by helping them discern gifts? </a:t>
            </a:r>
          </a:p>
          <a:p>
            <a:r>
              <a:rPr lang="en-US" dirty="0"/>
              <a:t>Do we provide opportunities for members to engage in active ministry within the church and world? </a:t>
            </a:r>
          </a:p>
          <a:p>
            <a:r>
              <a:rPr lang="en-US" dirty="0"/>
              <a:t>Do we do a good job supporting persons in ministry by reminding them they are making a difference? </a:t>
            </a:r>
          </a:p>
          <a:p>
            <a:r>
              <a:rPr lang="en-US" dirty="0"/>
              <a:t>Do our lay people work with the clergy in leading and planning worship?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217B8-D54B-5A44-9E20-68974758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3736" y="2638044"/>
            <a:ext cx="3552063" cy="38389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 our members understand that they have a spiritual responsibility for life-long learning and formation? </a:t>
            </a:r>
          </a:p>
          <a:p>
            <a:r>
              <a:rPr lang="en-US" dirty="0"/>
              <a:t>Do we provide opportunities for education and formation in a variety of ways so that individuals can find one that fits their complex life style? </a:t>
            </a:r>
          </a:p>
          <a:p>
            <a:r>
              <a:rPr lang="en-US" dirty="0"/>
              <a:t>Do we provide high quality education that is appropriate to every age and stage of life?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836894-B1E5-014E-A375-E467E38221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Readiness for ministry and Educational engagement Index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7AF42D-D43D-A244-81AE-DD63A7C16092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5937250" cy="193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7250">
                  <a:extLst>
                    <a:ext uri="{9D8B030D-6E8A-4147-A177-3AD203B41FA5}">
                      <a16:colId xmlns:a16="http://schemas.microsoft.com/office/drawing/2014/main" val="2979252860"/>
                    </a:ext>
                  </a:extLst>
                </a:gridCol>
              </a:tblGrid>
              <a:tr h="19360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Our church does a good job helping each member understand that he or she is called to ministry.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7" marR="8067" marT="8067" marB="0"/>
                </a:tc>
                <a:extLst>
                  <a:ext uri="{0D108BD9-81ED-4DB2-BD59-A6C34878D82A}">
                    <a16:rowId xmlns:a16="http://schemas.microsoft.com/office/drawing/2014/main" val="44473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19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37755" cy="11887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Readiness for ministry and Education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1B779-28C2-D2AB-34A6-FC10671E9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600200"/>
            <a:ext cx="68580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D08E4-F713-CC94-4B96-F8DCBA840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14800"/>
            <a:ext cx="6858000" cy="28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0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836894-B1E5-014E-A375-E467E382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122" y="978776"/>
            <a:ext cx="4443982" cy="1174991"/>
          </a:xfrm>
        </p:spPr>
        <p:txBody>
          <a:bodyPr>
            <a:normAutofit/>
          </a:bodyPr>
          <a:lstStyle/>
          <a:p>
            <a:r>
              <a:rPr lang="en-US" sz="2100" b="1"/>
              <a:t>Spiritual vitality  </a:t>
            </a:r>
          </a:p>
        </p:txBody>
      </p:sp>
      <p:pic>
        <p:nvPicPr>
          <p:cNvPr id="7" name="Picture 6" descr="Cross section of young plant and roots">
            <a:extLst>
              <a:ext uri="{FF2B5EF4-FFF2-40B4-BE49-F238E27FC236}">
                <a16:creationId xmlns:a16="http://schemas.microsoft.com/office/drawing/2014/main" id="{773EA69D-472F-A535-E833-0FDDC057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80" r="10303"/>
          <a:stretch/>
        </p:blipFill>
        <p:spPr>
          <a:xfrm>
            <a:off x="20" y="10"/>
            <a:ext cx="3492988" cy="68579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DDC6F2-DD12-3544-8DC1-937CD482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122" y="2640692"/>
            <a:ext cx="4443982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Do my spiritual experiences often impact the way I look at my life? </a:t>
            </a:r>
          </a:p>
          <a:p>
            <a:pPr>
              <a:lnSpc>
                <a:spcPct val="90000"/>
              </a:lnSpc>
            </a:pPr>
            <a:r>
              <a:rPr lang="en-US" sz="1700"/>
              <a:t>Is my spiritually the basis of my whole approach to life? </a:t>
            </a:r>
          </a:p>
          <a:p>
            <a:pPr>
              <a:lnSpc>
                <a:spcPct val="90000"/>
              </a:lnSpc>
            </a:pPr>
            <a:r>
              <a:rPr lang="en-US" sz="1700"/>
              <a:t>Do I experience the presence of God in my life? </a:t>
            </a:r>
          </a:p>
          <a:p>
            <a:pPr>
              <a:lnSpc>
                <a:spcPct val="90000"/>
              </a:lnSpc>
            </a:pPr>
            <a:r>
              <a:rPr lang="en-US" sz="1700"/>
              <a:t>Do I work to connect my faith to all other aspects of my life? </a:t>
            </a:r>
          </a:p>
          <a:p>
            <a:pPr>
              <a:lnSpc>
                <a:spcPct val="90000"/>
              </a:lnSpc>
            </a:pPr>
            <a:r>
              <a:rPr lang="en-US" sz="1700"/>
              <a:t>Although my faith is important to me, do I feel there are other things more pressing in my life right now? </a:t>
            </a:r>
          </a:p>
        </p:txBody>
      </p:sp>
    </p:spTree>
    <p:extLst>
      <p:ext uri="{BB962C8B-B14F-4D97-AF65-F5344CB8AC3E}">
        <p14:creationId xmlns:p14="http://schemas.microsoft.com/office/powerpoint/2010/main" val="3562684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1066800" y="2002972"/>
            <a:ext cx="685800" cy="381000"/>
          </a:xfrm>
          <a:prstGeom prst="arc">
            <a:avLst>
              <a:gd name="adj1" fmla="val 10294383"/>
              <a:gd name="adj2" fmla="val 211034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1752600" y="1981202"/>
            <a:ext cx="1295400" cy="527956"/>
          </a:xfrm>
          <a:prstGeom prst="arc">
            <a:avLst>
              <a:gd name="adj1" fmla="val 10928065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048018" y="1930233"/>
            <a:ext cx="2772372" cy="578191"/>
          </a:xfrm>
          <a:prstGeom prst="arc">
            <a:avLst>
              <a:gd name="adj1" fmla="val 10698434"/>
              <a:gd name="adj2" fmla="val 2155199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820391" y="1929495"/>
            <a:ext cx="1295400" cy="527956"/>
          </a:xfrm>
          <a:prstGeom prst="arc">
            <a:avLst>
              <a:gd name="adj1" fmla="val 10294383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7115791" y="2028824"/>
            <a:ext cx="685800" cy="381000"/>
          </a:xfrm>
          <a:prstGeom prst="arc">
            <a:avLst>
              <a:gd name="adj1" fmla="val 10294383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979" y="1253423"/>
            <a:ext cx="106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Low</a:t>
            </a:r>
          </a:p>
          <a:p>
            <a:r>
              <a:rPr lang="en-US" sz="1600" b="1" dirty="0"/>
              <a:t>0-10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6836" y="131401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 10-30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5317" y="1282496"/>
            <a:ext cx="90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 70-90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1182" y="1197827"/>
            <a:ext cx="96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High </a:t>
            </a:r>
          </a:p>
          <a:p>
            <a:r>
              <a:rPr lang="en-US" sz="1600" b="1" dirty="0"/>
              <a:t>90-100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BF0CA-B0EA-3146-80E0-11934545D3C2}"/>
              </a:ext>
            </a:extLst>
          </p:cNvPr>
          <p:cNvSpPr txBox="1"/>
          <p:nvPr/>
        </p:nvSpPr>
        <p:spPr>
          <a:xfrm>
            <a:off x="3781346" y="1283233"/>
            <a:ext cx="1030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Average </a:t>
            </a:r>
          </a:p>
          <a:p>
            <a:r>
              <a:rPr lang="en-US" sz="1600" b="1" dirty="0"/>
              <a:t>30-70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56CE8D-5405-4745-9B44-D80FCA50BAD3}"/>
              </a:ext>
            </a:extLst>
          </p:cNvPr>
          <p:cNvSpPr txBox="1">
            <a:spLocks/>
          </p:cNvSpPr>
          <p:nvPr/>
        </p:nvSpPr>
        <p:spPr>
          <a:xfrm>
            <a:off x="1561110" y="352862"/>
            <a:ext cx="5937755" cy="762549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Spiritual Vitality</a:t>
            </a:r>
          </a:p>
          <a:p>
            <a:r>
              <a:rPr lang="en-US" b="1" dirty="0"/>
              <a:t> Index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45F73-FC39-8A5F-E315-B446D7CE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19676"/>
            <a:ext cx="8305799" cy="40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0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836894-B1E5-014E-A375-E467E38221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Worship and Music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DDC6F2-DD12-3544-8DC1-937CD482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38045"/>
            <a:ext cx="7924799" cy="3076955"/>
          </a:xfrm>
        </p:spPr>
        <p:txBody>
          <a:bodyPr>
            <a:normAutofit/>
          </a:bodyPr>
          <a:lstStyle/>
          <a:p>
            <a:r>
              <a:rPr lang="en-US" sz="2400" dirty="0"/>
              <a:t>Is the music at our church outstanding in quality and appropriate in style in our congregation? </a:t>
            </a:r>
          </a:p>
          <a:p>
            <a:r>
              <a:rPr lang="en-US" sz="2400" dirty="0"/>
              <a:t>Are the worship services at our church exceptional in both quality and spiritual content? </a:t>
            </a:r>
          </a:p>
        </p:txBody>
      </p:sp>
    </p:spTree>
    <p:extLst>
      <p:ext uri="{BB962C8B-B14F-4D97-AF65-F5344CB8AC3E}">
        <p14:creationId xmlns:p14="http://schemas.microsoft.com/office/powerpoint/2010/main" val="3139902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/>
          <p:cNvSpPr/>
          <p:nvPr/>
        </p:nvSpPr>
        <p:spPr>
          <a:xfrm>
            <a:off x="1066800" y="2002972"/>
            <a:ext cx="685800" cy="381000"/>
          </a:xfrm>
          <a:prstGeom prst="arc">
            <a:avLst>
              <a:gd name="adj1" fmla="val 10294383"/>
              <a:gd name="adj2" fmla="val 2110344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1752600" y="1981202"/>
            <a:ext cx="1295400" cy="527956"/>
          </a:xfrm>
          <a:prstGeom prst="arc">
            <a:avLst>
              <a:gd name="adj1" fmla="val 10928065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048018" y="1930233"/>
            <a:ext cx="2772372" cy="578191"/>
          </a:xfrm>
          <a:prstGeom prst="arc">
            <a:avLst>
              <a:gd name="adj1" fmla="val 10698434"/>
              <a:gd name="adj2" fmla="val 2155199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820391" y="1929495"/>
            <a:ext cx="1295400" cy="527956"/>
          </a:xfrm>
          <a:prstGeom prst="arc">
            <a:avLst>
              <a:gd name="adj1" fmla="val 10294383"/>
              <a:gd name="adj2" fmla="val 664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7115791" y="2028824"/>
            <a:ext cx="685800" cy="381000"/>
          </a:xfrm>
          <a:prstGeom prst="arc">
            <a:avLst>
              <a:gd name="adj1" fmla="val 10294383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979" y="1253423"/>
            <a:ext cx="106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Low</a:t>
            </a:r>
          </a:p>
          <a:p>
            <a:r>
              <a:rPr lang="en-US" sz="1600" b="1" dirty="0"/>
              <a:t>0-10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6836" y="131401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Low 10-30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5317" y="1282496"/>
            <a:ext cx="90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High 70-90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1182" y="1197827"/>
            <a:ext cx="96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Very High </a:t>
            </a:r>
          </a:p>
          <a:p>
            <a:r>
              <a:rPr lang="en-US" sz="1600" b="1" dirty="0"/>
              <a:t>90-100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BF0CA-B0EA-3146-80E0-11934545D3C2}"/>
              </a:ext>
            </a:extLst>
          </p:cNvPr>
          <p:cNvSpPr txBox="1"/>
          <p:nvPr/>
        </p:nvSpPr>
        <p:spPr>
          <a:xfrm>
            <a:off x="3781346" y="1283233"/>
            <a:ext cx="1030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Average </a:t>
            </a:r>
          </a:p>
          <a:p>
            <a:r>
              <a:rPr lang="en-US" sz="1600" b="1" dirty="0"/>
              <a:t>30-70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56CE8D-5405-4745-9B44-D80FCA50BAD3}"/>
              </a:ext>
            </a:extLst>
          </p:cNvPr>
          <p:cNvSpPr txBox="1">
            <a:spLocks/>
          </p:cNvSpPr>
          <p:nvPr/>
        </p:nvSpPr>
        <p:spPr>
          <a:xfrm>
            <a:off x="1561110" y="352862"/>
            <a:ext cx="5937755" cy="762549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Worship and Music </a:t>
            </a:r>
          </a:p>
          <a:p>
            <a:r>
              <a:rPr lang="en-US" b="1" dirty="0"/>
              <a:t>Index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9D644-5DBF-B247-D1C5-433B2F4D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40"/>
            <a:ext cx="8001000" cy="40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1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B7EF-5CE3-6945-A125-ED223DC40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we know thus far</a:t>
            </a:r>
          </a:p>
        </p:txBody>
      </p:sp>
    </p:spTree>
    <p:extLst>
      <p:ext uri="{BB962C8B-B14F-4D97-AF65-F5344CB8AC3E}">
        <p14:creationId xmlns:p14="http://schemas.microsoft.com/office/powerpoint/2010/main" val="113158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BC66A0-4021-3C44-9881-7CD08BC7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52" y="685800"/>
            <a:ext cx="6940296" cy="2432464"/>
          </a:xfrm>
        </p:spPr>
        <p:txBody>
          <a:bodyPr>
            <a:normAutofit/>
          </a:bodyPr>
          <a:lstStyle/>
          <a:p>
            <a:r>
              <a:rPr lang="en-US" sz="4800" dirty="0"/>
              <a:t>The Data is the beginning of the journey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0BF251-42B9-5741-BA86-785FABFF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1395" y="3581400"/>
            <a:ext cx="5101209" cy="2286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 57 Responses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119% of average worship attendance</a:t>
            </a:r>
          </a:p>
          <a:p>
            <a:pPr algn="ctr"/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73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5254D6-0AFC-3922-398B-5D54833D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66"/>
          <a:stretch/>
        </p:blipFill>
        <p:spPr>
          <a:xfrm>
            <a:off x="15" y="857257"/>
            <a:ext cx="9143985" cy="5142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9D2688-460E-FFAB-EBE4-BF5E1FF7E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412408"/>
            <a:ext cx="5648014" cy="87359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33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900" dirty="0">
                <a:solidFill>
                  <a:srgbClr val="FFFFFF"/>
                </a:solidFill>
              </a:rPr>
              <a:t>Critical Abilities</a:t>
            </a:r>
          </a:p>
        </p:txBody>
      </p:sp>
    </p:spTree>
    <p:extLst>
      <p:ext uri="{BB962C8B-B14F-4D97-AF65-F5344CB8AC3E}">
        <p14:creationId xmlns:p14="http://schemas.microsoft.com/office/powerpoint/2010/main" val="1495962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1E3682-3910-68A4-2A1C-A69309240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9" y="152400"/>
            <a:ext cx="8936543" cy="6629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5778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63078-6C75-E241-B23D-B76C8935F8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685800"/>
            <a:ext cx="3598089" cy="5410200"/>
          </a:xfrm>
        </p:spPr>
        <p:txBody>
          <a:bodyPr vert="horz" wrap="square" lIns="182880" tIns="182880" rIns="182880" bIns="182880" rtlCol="0" anchor="ctr" anchorCtr="1">
            <a:noAutofit/>
          </a:bodyPr>
          <a:lstStyle/>
          <a:p>
            <a:pPr marL="114300" indent="0"/>
            <a:r>
              <a:rPr lang="en-US" cap="none" dirty="0">
                <a:latin typeface="American Typewriter" panose="02090604020004020304" pitchFamily="18" charset="77"/>
              </a:rPr>
              <a:t>“For I know the plans I have for you,” declares the Lord, “plans to prosper you and not to harm you, plans to give you hope and a future.”</a:t>
            </a:r>
            <a:br>
              <a:rPr lang="en-US" sz="2800" i="1" kern="1200" cap="none" spc="200" baseline="0" dirty="0">
                <a:solidFill>
                  <a:srgbClr val="262626"/>
                </a:solidFill>
                <a:latin typeface="American Typewriter" panose="02090604020004020304" pitchFamily="18" charset="77"/>
              </a:rPr>
            </a:br>
            <a:br>
              <a:rPr lang="en-US" sz="2800" i="1" kern="1200" cap="none" spc="200" baseline="0" dirty="0">
                <a:solidFill>
                  <a:srgbClr val="262626"/>
                </a:solidFill>
                <a:latin typeface="American Typewriter" panose="02090604020004020304" pitchFamily="18" charset="77"/>
              </a:rPr>
            </a:br>
            <a:r>
              <a:rPr lang="en-US" sz="2800" i="1" kern="1200" cap="none" spc="200" baseline="0" dirty="0">
                <a:solidFill>
                  <a:srgbClr val="262626"/>
                </a:solidFill>
                <a:latin typeface="American Typewriter" panose="02090604020004020304" pitchFamily="18" charset="77"/>
              </a:rPr>
              <a:t>Jeremiah</a:t>
            </a:r>
            <a:r>
              <a:rPr lang="en-US" sz="2800" i="1" kern="1200" cap="none" spc="200" dirty="0">
                <a:solidFill>
                  <a:srgbClr val="262626"/>
                </a:solidFill>
                <a:latin typeface="American Typewriter" panose="02090604020004020304" pitchFamily="18" charset="77"/>
              </a:rPr>
              <a:t> 29:19</a:t>
            </a:r>
            <a:br>
              <a:rPr lang="en-US" sz="2800" kern="1200" cap="none" spc="200" baseline="0" dirty="0">
                <a:solidFill>
                  <a:srgbClr val="262626"/>
                </a:solidFill>
                <a:latin typeface="American Typewriter" panose="02090604020004020304" pitchFamily="18" charset="77"/>
              </a:rPr>
            </a:br>
            <a:endParaRPr lang="en-US" sz="2800" kern="1200" cap="none" spc="200" baseline="0" dirty="0">
              <a:solidFill>
                <a:srgbClr val="262626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9" name="Picture 8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A051AC64-6ECB-D631-F5C5-3632BBFA3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4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9163078-6C75-E241-B23D-B76C8935F8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81600" y="1066800"/>
            <a:ext cx="3598089" cy="1447800"/>
          </a:xfrm>
        </p:spPr>
        <p:txBody>
          <a:bodyPr vert="horz" wrap="square" lIns="182880" tIns="182880" rIns="182880" bIns="182880" rtlCol="0" anchor="ctr" anchorCtr="1">
            <a:noAutofit/>
          </a:bodyPr>
          <a:lstStyle/>
          <a:p>
            <a:pPr marL="114300" indent="0"/>
            <a:r>
              <a:rPr lang="en-US" sz="2800" i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2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A051AC64-6ECB-D631-F5C5-3632BBFA3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4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709819473"/>
              </p:ext>
            </p:extLst>
          </p:nvPr>
        </p:nvGraphicFramePr>
        <p:xfrm>
          <a:off x="228600" y="381000"/>
          <a:ext cx="3784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095566145"/>
              </p:ext>
            </p:extLst>
          </p:nvPr>
        </p:nvGraphicFramePr>
        <p:xfrm>
          <a:off x="4495800" y="381001"/>
          <a:ext cx="3505200" cy="628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1024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7BA2C-032A-6781-87FA-4CAC0EF0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4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018EC3-9B63-4B5E-9338-4BBA966A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0A5DB-7364-4D8D-A843-EFD9D3690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4075E-7DED-6939-F434-3E4985E3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1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Three priorities for your congregation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64EF9D-AC35-A8D3-9A7A-B959F89F5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24747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60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236"/>
            <a:ext cx="5937755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MATTERS MOST TO YOU FOR Satisfaction?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88398"/>
              </p:ext>
            </p:extLst>
          </p:nvPr>
        </p:nvGraphicFramePr>
        <p:xfrm>
          <a:off x="609600" y="1524000"/>
          <a:ext cx="8001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774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236"/>
            <a:ext cx="5937755" cy="11887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MATTERS MOST TO YOU FOR Energy?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02441"/>
              </p:ext>
            </p:extLst>
          </p:nvPr>
        </p:nvGraphicFramePr>
        <p:xfrm>
          <a:off x="609600" y="1524000"/>
          <a:ext cx="8001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278400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{94C285E2-58B3-0E46-B37E-A4D8A2EB6DE9}tf10001120</Template>
  <TotalTime>31962</TotalTime>
  <Words>1534</Words>
  <Application>Microsoft Office PowerPoint</Application>
  <PresentationFormat>On-screen Show (4:3)</PresentationFormat>
  <Paragraphs>239</Paragraphs>
  <Slides>43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American Typewriter</vt:lpstr>
      <vt:lpstr>Arial</vt:lpstr>
      <vt:lpstr>Calibri</vt:lpstr>
      <vt:lpstr>Gill Sans MT</vt:lpstr>
      <vt:lpstr>Parcel</vt:lpstr>
      <vt:lpstr>St. Thomas  Congregational Presentation</vt:lpstr>
      <vt:lpstr>Welcome  and  thank you</vt:lpstr>
      <vt:lpstr>Why we do what we do the way we do it. </vt:lpstr>
      <vt:lpstr>The Data is the beginning of the journey </vt:lpstr>
      <vt:lpstr>PowerPoint Presentation</vt:lpstr>
      <vt:lpstr>PowerPoint Presentation</vt:lpstr>
      <vt:lpstr>Three priorities for your congregation</vt:lpstr>
      <vt:lpstr>WHAT MATTERS MOST TO YOU FOR Satisfaction?</vt:lpstr>
      <vt:lpstr>WHAT MATTERS MOST TO YOU FOR Energy?</vt:lpstr>
      <vt:lpstr>Clergy focused Churches</vt:lpstr>
      <vt:lpstr>A Healthy Clergy-focused System  The “musts”: </vt:lpstr>
      <vt:lpstr>PowerPoint Presentation</vt:lpstr>
      <vt:lpstr>PowerPoint Presentation</vt:lpstr>
      <vt:lpstr>Unusually High or notable Priorities</vt:lpstr>
      <vt:lpstr>Your Congregational Culture </vt:lpstr>
      <vt:lpstr>A note of importance</vt:lpstr>
      <vt:lpstr>PowerPoint Presentation</vt:lpstr>
      <vt:lpstr>A Healthy  Multi-cultural System The “musts”:</vt:lpstr>
      <vt:lpstr>Hearth and Home Culture at its Best  </vt:lpstr>
      <vt:lpstr>Hearth and Home Shadow side </vt:lpstr>
      <vt:lpstr>Paraclete Culture at Its Best  </vt:lpstr>
      <vt:lpstr>Paraclete Shadow Side: </vt:lpstr>
      <vt:lpstr>PowerPoint Presentation</vt:lpstr>
      <vt:lpstr>Performance Indices</vt:lpstr>
      <vt:lpstr>PowerPoint Presentation</vt:lpstr>
      <vt:lpstr>Conflict Management and gOVERNANCE Index</vt:lpstr>
      <vt:lpstr>The Importance of the DAta</vt:lpstr>
      <vt:lpstr>Conflict Management and gOVERNANCE Index</vt:lpstr>
      <vt:lpstr>Morale</vt:lpstr>
      <vt:lpstr>PowerPoint Presentation</vt:lpstr>
      <vt:lpstr>hOSPITALITY </vt:lpstr>
      <vt:lpstr>PowerPoint Presentation</vt:lpstr>
      <vt:lpstr>Readiness for ministry and Educational engagement Index</vt:lpstr>
      <vt:lpstr>Readiness for ministry and Education engagement</vt:lpstr>
      <vt:lpstr>Spiritual vitality  </vt:lpstr>
      <vt:lpstr>PowerPoint Presentation</vt:lpstr>
      <vt:lpstr>Worship and Music </vt:lpstr>
      <vt:lpstr>PowerPoint Presentation</vt:lpstr>
      <vt:lpstr>What we know thus far</vt:lpstr>
      <vt:lpstr>Critical Abilities</vt:lpstr>
      <vt:lpstr>PowerPoint Presentation</vt:lpstr>
      <vt:lpstr>“For I know the plans I have for you,” declares the Lord, “plans to prosper you and not to harm you, plans to give you hope and a future.”  Jeremiah 29:19 </vt:lpstr>
      <vt:lpstr>Questions?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robynstrain</dc:creator>
  <cp:lastModifiedBy>Thomas Church</cp:lastModifiedBy>
  <cp:revision>319</cp:revision>
  <cp:lastPrinted>2018-12-12T15:37:49Z</cp:lastPrinted>
  <dcterms:created xsi:type="dcterms:W3CDTF">2014-11-06T13:20:53Z</dcterms:created>
  <dcterms:modified xsi:type="dcterms:W3CDTF">2023-08-15T15:49:47Z</dcterms:modified>
</cp:coreProperties>
</file>